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71" r:id="rId4"/>
    <p:sldId id="259" r:id="rId5"/>
    <p:sldId id="273" r:id="rId6"/>
    <p:sldId id="261" r:id="rId7"/>
    <p:sldId id="274" r:id="rId8"/>
    <p:sldId id="264" r:id="rId9"/>
    <p:sldId id="262" r:id="rId10"/>
    <p:sldId id="265" r:id="rId11"/>
    <p:sldId id="266" r:id="rId12"/>
    <p:sldId id="267" r:id="rId13"/>
    <p:sldId id="268" r:id="rId14"/>
    <p:sldId id="287" r:id="rId15"/>
    <p:sldId id="288" r:id="rId16"/>
    <p:sldId id="289" r:id="rId17"/>
    <p:sldId id="269" r:id="rId18"/>
    <p:sldId id="278" r:id="rId19"/>
    <p:sldId id="279" r:id="rId20"/>
    <p:sldId id="282" r:id="rId21"/>
    <p:sldId id="291" r:id="rId22"/>
    <p:sldId id="284" r:id="rId23"/>
    <p:sldId id="285" r:id="rId24"/>
    <p:sldId id="286" r:id="rId25"/>
    <p:sldId id="290" r:id="rId26"/>
    <p:sldId id="292" r:id="rId27"/>
  </p:sldIdLst>
  <p:sldSz cx="9906000" cy="6858000" type="A4"/>
  <p:notesSz cx="6946900" cy="10058400"/>
  <p:defaultTextStyle>
    <a:defPPr>
      <a:defRPr lang="ja-JP"/>
    </a:defPPr>
    <a:lvl1pPr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1pPr>
    <a:lvl2pPr marL="4572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2pPr>
    <a:lvl3pPr marL="9144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3pPr>
    <a:lvl4pPr marL="13716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4pPr>
    <a:lvl5pPr marL="18288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5pPr>
    <a:lvl6pPr marL="2286000" algn="l" defTabSz="457200" rtl="0" eaLnBrk="1" latinLnBrk="0" hangingPunct="1">
      <a:defRPr kumimoji="1" sz="2000" kern="1200">
        <a:solidFill>
          <a:schemeClr val="tx1"/>
        </a:solidFill>
        <a:latin typeface="Arial" charset="0"/>
        <a:ea typeface="ＭＳ ゴシック" charset="-128"/>
        <a:cs typeface="ＭＳ ゴシック" charset="-128"/>
      </a:defRPr>
    </a:lvl6pPr>
    <a:lvl7pPr marL="2743200" algn="l" defTabSz="457200" rtl="0" eaLnBrk="1" latinLnBrk="0" hangingPunct="1">
      <a:defRPr kumimoji="1" sz="2000" kern="1200">
        <a:solidFill>
          <a:schemeClr val="tx1"/>
        </a:solidFill>
        <a:latin typeface="Arial" charset="0"/>
        <a:ea typeface="ＭＳ ゴシック" charset="-128"/>
        <a:cs typeface="ＭＳ ゴシック" charset="-128"/>
      </a:defRPr>
    </a:lvl7pPr>
    <a:lvl8pPr marL="3200400" algn="l" defTabSz="457200" rtl="0" eaLnBrk="1" latinLnBrk="0" hangingPunct="1">
      <a:defRPr kumimoji="1" sz="2000" kern="1200">
        <a:solidFill>
          <a:schemeClr val="tx1"/>
        </a:solidFill>
        <a:latin typeface="Arial" charset="0"/>
        <a:ea typeface="ＭＳ ゴシック" charset="-128"/>
        <a:cs typeface="ＭＳ ゴシック" charset="-128"/>
      </a:defRPr>
    </a:lvl8pPr>
    <a:lvl9pPr marL="3657600" algn="l" defTabSz="457200" rtl="0" eaLnBrk="1" latinLnBrk="0" hangingPunct="1">
      <a:defRPr kumimoji="1" sz="2000" kern="1200">
        <a:solidFill>
          <a:schemeClr val="tx1"/>
        </a:solidFill>
        <a:latin typeface="Arial" charset="0"/>
        <a:ea typeface="ＭＳ ゴシック" charset="-128"/>
        <a:cs typeface="ＭＳ 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6" autoAdjust="0"/>
    <p:restoredTop sz="88121" autoAdjust="0"/>
  </p:normalViewPr>
  <p:slideViewPr>
    <p:cSldViewPr>
      <p:cViewPr>
        <p:scale>
          <a:sx n="60" d="100"/>
          <a:sy n="60" d="100"/>
        </p:scale>
        <p:origin x="-2520" y="-516"/>
      </p:cViewPr>
      <p:guideLst>
        <p:guide orient="horz" pos="2160"/>
        <p:guide pos="312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09900" cy="5032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35413" y="0"/>
            <a:ext cx="3009900" cy="503238"/>
          </a:xfrm>
          <a:prstGeom prst="rect">
            <a:avLst/>
          </a:prstGeom>
        </p:spPr>
        <p:txBody>
          <a:bodyPr vert="horz" lIns="91440" tIns="45720" rIns="91440" bIns="45720" rtlCol="0"/>
          <a:lstStyle>
            <a:lvl1pPr algn="r">
              <a:defRPr sz="1200"/>
            </a:lvl1pPr>
          </a:lstStyle>
          <a:p>
            <a:fld id="{15D1FA65-6EF5-4EB1-9315-AEF607104E36}" type="datetimeFigureOut">
              <a:rPr kumimoji="1" lang="ja-JP" altLang="en-US" smtClean="0"/>
              <a:t>2016/1/4</a:t>
            </a:fld>
            <a:endParaRPr kumimoji="1" lang="ja-JP" altLang="en-US"/>
          </a:p>
        </p:txBody>
      </p:sp>
      <p:sp>
        <p:nvSpPr>
          <p:cNvPr id="4" name="スライド イメージ プレースホルダー 3"/>
          <p:cNvSpPr>
            <a:spLocks noGrp="1" noRot="1" noChangeAspect="1"/>
          </p:cNvSpPr>
          <p:nvPr>
            <p:ph type="sldImg" idx="2"/>
          </p:nvPr>
        </p:nvSpPr>
        <p:spPr>
          <a:xfrm>
            <a:off x="749300" y="754063"/>
            <a:ext cx="5448300" cy="37719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95325" y="4778375"/>
            <a:ext cx="5556250" cy="452596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53575"/>
            <a:ext cx="3009900" cy="5032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35413" y="9553575"/>
            <a:ext cx="3009900" cy="503238"/>
          </a:xfrm>
          <a:prstGeom prst="rect">
            <a:avLst/>
          </a:prstGeom>
        </p:spPr>
        <p:txBody>
          <a:bodyPr vert="horz" lIns="91440" tIns="45720" rIns="91440" bIns="45720" rtlCol="0" anchor="b"/>
          <a:lstStyle>
            <a:lvl1pPr algn="r">
              <a:defRPr sz="1200"/>
            </a:lvl1pPr>
          </a:lstStyle>
          <a:p>
            <a:fld id="{6BF8C3FC-2C01-4729-93DE-71F048659D47}" type="slidenum">
              <a:rPr kumimoji="1" lang="ja-JP" altLang="en-US" smtClean="0"/>
              <a:t>‹#›</a:t>
            </a:fld>
            <a:endParaRPr kumimoji="1" lang="ja-JP" altLang="en-US"/>
          </a:p>
        </p:txBody>
      </p:sp>
    </p:spTree>
    <p:extLst>
      <p:ext uri="{BB962C8B-B14F-4D97-AF65-F5344CB8AC3E}">
        <p14:creationId xmlns:p14="http://schemas.microsoft.com/office/powerpoint/2010/main" val="15655398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それではファイバー光コム共振器内マルチモード干渉を用いた屈折率センサーに関する研究と題しまして安井研究室の永井が発表します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a:t>
            </a:fld>
            <a:endParaRPr kumimoji="1" lang="ja-JP" altLang="en-US"/>
          </a:p>
        </p:txBody>
      </p:sp>
    </p:spTree>
    <p:extLst>
      <p:ext uri="{BB962C8B-B14F-4D97-AF65-F5344CB8AC3E}">
        <p14:creationId xmlns:p14="http://schemas.microsoft.com/office/powerpoint/2010/main" val="165847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この図が測定結果です。</a:t>
            </a:r>
            <a:endParaRPr kumimoji="1" lang="en-US" altLang="ja-JP" dirty="0" smtClean="0"/>
          </a:p>
          <a:p>
            <a:r>
              <a:rPr kumimoji="1" lang="ja-JP" altLang="en-US" dirty="0" smtClean="0"/>
              <a:t>左がスペクトルの比較図を表しています。</a:t>
            </a:r>
            <a:endParaRPr kumimoji="1" lang="en-US" altLang="ja-JP" dirty="0" smtClean="0"/>
          </a:p>
          <a:p>
            <a:r>
              <a:rPr kumimoji="1" lang="ja-JP" altLang="en-US" dirty="0" smtClean="0"/>
              <a:t>青線がマルチモード干渉センサーを入れていない時のスペクトルで</a:t>
            </a:r>
            <a:endParaRPr kumimoji="1" lang="en-US" altLang="ja-JP" dirty="0" smtClean="0"/>
          </a:p>
          <a:p>
            <a:r>
              <a:rPr kumimoji="1" lang="ja-JP" altLang="en-US" dirty="0" smtClean="0"/>
              <a:t>赤線がマルチモード干渉センサーを入れた時のスペクトルを表しています。</a:t>
            </a:r>
            <a:endParaRPr kumimoji="1" lang="en-US" altLang="ja-JP" dirty="0" smtClean="0"/>
          </a:p>
          <a:p>
            <a:endParaRPr kumimoji="1" lang="en-US" altLang="ja-JP" dirty="0" smtClean="0"/>
          </a:p>
          <a:p>
            <a:r>
              <a:rPr kumimoji="1" lang="ja-JP" altLang="en-US" dirty="0" smtClean="0"/>
              <a:t>このようにマルチモード干渉センサーを入れた場合、いくつかマルチモード干渉によるディップが生じています。</a:t>
            </a:r>
            <a:endParaRPr kumimoji="1" lang="en-US" altLang="ja-JP" dirty="0" smtClean="0"/>
          </a:p>
          <a:p>
            <a:endParaRPr kumimoji="1" lang="en-US" altLang="ja-JP" dirty="0" smtClean="0"/>
          </a:p>
          <a:p>
            <a:r>
              <a:rPr kumimoji="1" lang="ja-JP" altLang="en-US" dirty="0" smtClean="0"/>
              <a:t>次に右の図はマルチモード干渉センサーを入れた時と</a:t>
            </a:r>
            <a:endParaRPr kumimoji="1" lang="en-US" altLang="ja-JP" dirty="0" smtClean="0"/>
          </a:p>
          <a:p>
            <a:r>
              <a:rPr kumimoji="1" lang="ja-JP" altLang="en-US" dirty="0" smtClean="0"/>
              <a:t>入れていない時のスペクトルの強度比を表しています。</a:t>
            </a:r>
            <a:endParaRPr kumimoji="1" lang="en-US" altLang="ja-JP" dirty="0" smtClean="0"/>
          </a:p>
          <a:p>
            <a:endParaRPr kumimoji="1" lang="en-US" altLang="ja-JP" dirty="0" smtClean="0"/>
          </a:p>
          <a:p>
            <a:r>
              <a:rPr kumimoji="1" lang="ja-JP" altLang="en-US" dirty="0" smtClean="0"/>
              <a:t>このように</a:t>
            </a:r>
            <a:r>
              <a:rPr kumimoji="1" lang="en-US" altLang="ja-JP" dirty="0" smtClean="0"/>
              <a:t>1560nm</a:t>
            </a:r>
            <a:r>
              <a:rPr kumimoji="1" lang="ja-JP" altLang="en-US" dirty="0" smtClean="0"/>
              <a:t>付近でピークがでているのでこのセンサーは設計通りにできていると言えます。（</a:t>
            </a:r>
            <a:r>
              <a:rPr kumimoji="1" lang="en-US" altLang="ja-JP" dirty="0" smtClean="0"/>
              <a:t>11</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10</a:t>
            </a:fld>
            <a:endParaRPr kumimoji="1" lang="ja-JP" altLang="en-US"/>
          </a:p>
        </p:txBody>
      </p:sp>
    </p:spTree>
    <p:extLst>
      <p:ext uri="{BB962C8B-B14F-4D97-AF65-F5344CB8AC3E}">
        <p14:creationId xmlns:p14="http://schemas.microsoft.com/office/powerpoint/2010/main" val="304005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マルチモード干渉センサーの性能評価が出来た為、</a:t>
            </a:r>
            <a:endParaRPr kumimoji="1" lang="en-US" altLang="ja-JP" dirty="0" smtClean="0"/>
          </a:p>
          <a:p>
            <a:r>
              <a:rPr kumimoji="1" lang="ja-JP" altLang="en-US" dirty="0" smtClean="0"/>
              <a:t>次に共振器内にマルチモード干渉センサーを組み込みモード同期が掛かるかを確認する実験を行いました。</a:t>
            </a:r>
            <a:endParaRPr kumimoji="1" lang="en-US" altLang="ja-JP" dirty="0" smtClean="0"/>
          </a:p>
          <a:p>
            <a:endParaRPr kumimoji="1" lang="en-US" altLang="ja-JP" dirty="0" smtClean="0"/>
          </a:p>
          <a:p>
            <a:r>
              <a:rPr kumimoji="1" lang="ja-JP" altLang="en-US" dirty="0" smtClean="0"/>
              <a:t>この図がその実験系を表しています。</a:t>
            </a:r>
            <a:endParaRPr kumimoji="1" lang="en-US" altLang="ja-JP" dirty="0" smtClean="0"/>
          </a:p>
          <a:p>
            <a:endParaRPr kumimoji="1" lang="en-US" altLang="ja-JP" dirty="0" smtClean="0"/>
          </a:p>
          <a:p>
            <a:r>
              <a:rPr kumimoji="1" lang="ja-JP" altLang="en-US" dirty="0" smtClean="0"/>
              <a:t>先ほどは光コム共振器の出力部分にマルチモード干渉センサーを入れてスペクトルを測定していましたが</a:t>
            </a:r>
            <a:endParaRPr kumimoji="1" lang="en-US" altLang="ja-JP" dirty="0" smtClean="0"/>
          </a:p>
          <a:p>
            <a:endParaRPr kumimoji="1" lang="en-US" altLang="ja-JP" dirty="0" smtClean="0"/>
          </a:p>
          <a:p>
            <a:r>
              <a:rPr kumimoji="1" lang="ja-JP" altLang="en-US" dirty="0" smtClean="0"/>
              <a:t>今回はこのように共振器の内部にマルチモード干渉センサーを組み込み</a:t>
            </a:r>
            <a:endParaRPr kumimoji="1" lang="en-US" altLang="ja-JP" dirty="0" smtClean="0"/>
          </a:p>
          <a:p>
            <a:r>
              <a:rPr kumimoji="1" lang="ja-JP" altLang="en-US" dirty="0" smtClean="0"/>
              <a:t>モード同期が掛かるかを確認しました。（</a:t>
            </a:r>
            <a:r>
              <a:rPr kumimoji="1" lang="en-US" altLang="ja-JP" dirty="0" smtClean="0"/>
              <a:t>12</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11</a:t>
            </a:fld>
            <a:endParaRPr kumimoji="1" lang="ja-JP" altLang="en-US"/>
          </a:p>
        </p:txBody>
      </p:sp>
    </p:spTree>
    <p:extLst>
      <p:ext uri="{BB962C8B-B14F-4D97-AF65-F5344CB8AC3E}">
        <p14:creationId xmlns:p14="http://schemas.microsoft.com/office/powerpoint/2010/main" val="115306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まずガラス管に何もいれずにセンサーを空気中に置いた状態で</a:t>
            </a:r>
            <a:endParaRPr kumimoji="1" lang="en-US" altLang="ja-JP" dirty="0" smtClean="0"/>
          </a:p>
          <a:p>
            <a:r>
              <a:rPr kumimoji="1" lang="ja-JP" altLang="en-US" dirty="0" smtClean="0"/>
              <a:t>偏波コントローラを回してモード同期が掛かるポイントを探したところ、</a:t>
            </a:r>
            <a:endParaRPr kumimoji="1" lang="en-US" altLang="ja-JP" dirty="0" smtClean="0"/>
          </a:p>
          <a:p>
            <a:r>
              <a:rPr kumimoji="1" lang="ja-JP" altLang="en-US" dirty="0" smtClean="0"/>
              <a:t>あるポイントでモード同期を掛けることに成功しました。</a:t>
            </a:r>
            <a:endParaRPr kumimoji="1" lang="en-US" altLang="ja-JP" dirty="0" smtClean="0"/>
          </a:p>
          <a:p>
            <a:endParaRPr kumimoji="1" lang="en-US" altLang="ja-JP" dirty="0" smtClean="0"/>
          </a:p>
          <a:p>
            <a:r>
              <a:rPr kumimoji="1" lang="ja-JP" altLang="en-US" dirty="0" smtClean="0"/>
              <a:t>これはその時の光スペクトルを表しています。</a:t>
            </a:r>
            <a:endParaRPr kumimoji="1" lang="en-US" altLang="ja-JP" dirty="0" smtClean="0"/>
          </a:p>
          <a:p>
            <a:endParaRPr kumimoji="1" lang="en-US" altLang="ja-JP" dirty="0" smtClean="0"/>
          </a:p>
          <a:p>
            <a:r>
              <a:rPr kumimoji="1" lang="ja-JP" altLang="en-US" dirty="0" smtClean="0"/>
              <a:t>左がモード同期が掛かった時のスペクトルで</a:t>
            </a:r>
            <a:endParaRPr kumimoji="1" lang="en-US" altLang="ja-JP" dirty="0" smtClean="0"/>
          </a:p>
          <a:p>
            <a:r>
              <a:rPr kumimoji="1" lang="ja-JP" altLang="en-US" dirty="0" smtClean="0"/>
              <a:t>右がモード同期が掛かっていない時のスペクトルです。</a:t>
            </a:r>
            <a:endParaRPr kumimoji="1" lang="en-US" altLang="ja-JP" dirty="0" smtClean="0"/>
          </a:p>
          <a:p>
            <a:endParaRPr kumimoji="1" lang="en-US" altLang="ja-JP" dirty="0" smtClean="0"/>
          </a:p>
          <a:p>
            <a:r>
              <a:rPr kumimoji="1" lang="ja-JP" altLang="en-US" dirty="0" smtClean="0"/>
              <a:t>通常、モード同期が掛かっていない状態では</a:t>
            </a:r>
            <a:endParaRPr kumimoji="1" lang="en-US" altLang="ja-JP" dirty="0" smtClean="0"/>
          </a:p>
          <a:p>
            <a:r>
              <a:rPr kumimoji="1" lang="ja-JP" altLang="en-US" dirty="0" smtClean="0"/>
              <a:t>この右の図のように細長いスペクトルとなるのですが</a:t>
            </a:r>
            <a:endParaRPr kumimoji="1" lang="en-US" altLang="ja-JP" dirty="0" smtClean="0"/>
          </a:p>
          <a:p>
            <a:r>
              <a:rPr kumimoji="1" lang="ja-JP" altLang="en-US" dirty="0" smtClean="0"/>
              <a:t>この左の図のようにブロードな光スペクトルが得られたので</a:t>
            </a:r>
            <a:endParaRPr kumimoji="1" lang="en-US" altLang="ja-JP" dirty="0" smtClean="0"/>
          </a:p>
          <a:p>
            <a:r>
              <a:rPr kumimoji="1" lang="ja-JP" altLang="en-US" dirty="0" smtClean="0"/>
              <a:t>この状態はモード同期が掛かっている状態であると言えます。（</a:t>
            </a:r>
            <a:r>
              <a:rPr kumimoji="1" lang="en-US" altLang="ja-JP" dirty="0" smtClean="0"/>
              <a:t>13</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12</a:t>
            </a:fld>
            <a:endParaRPr kumimoji="1" lang="ja-JP" altLang="en-US"/>
          </a:p>
        </p:txBody>
      </p:sp>
    </p:spTree>
    <p:extLst>
      <p:ext uri="{BB962C8B-B14F-4D97-AF65-F5344CB8AC3E}">
        <p14:creationId xmlns:p14="http://schemas.microsoft.com/office/powerpoint/2010/main" val="150552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この図はモード同期が掛かったときの周波数領域でのスペクトルを表しています。</a:t>
            </a:r>
            <a:endParaRPr kumimoji="1" lang="en-US" altLang="ja-JP" dirty="0" smtClean="0"/>
          </a:p>
          <a:p>
            <a:endParaRPr kumimoji="1" lang="en-US" altLang="ja-JP" dirty="0" smtClean="0"/>
          </a:p>
          <a:p>
            <a:r>
              <a:rPr kumimoji="1" lang="ja-JP" altLang="en-US" dirty="0" smtClean="0"/>
              <a:t>この時のモード同期周波数は</a:t>
            </a:r>
            <a:r>
              <a:rPr kumimoji="1" lang="en-US" altLang="ja-JP" dirty="0" smtClean="0"/>
              <a:t>51MHz</a:t>
            </a:r>
            <a:r>
              <a:rPr kumimoji="1" lang="ja-JP" altLang="en-US" dirty="0" smtClean="0"/>
              <a:t>で</a:t>
            </a:r>
            <a:endParaRPr kumimoji="1" lang="en-US" altLang="ja-JP" dirty="0" smtClean="0"/>
          </a:p>
          <a:p>
            <a:endParaRPr kumimoji="1" lang="en-US" altLang="ja-JP" dirty="0" smtClean="0"/>
          </a:p>
          <a:p>
            <a:r>
              <a:rPr kumimoji="1" lang="ja-JP" altLang="en-US" dirty="0" smtClean="0"/>
              <a:t>共振器のファイバーの長さから見積もった値に近い値となりました。（</a:t>
            </a:r>
            <a:r>
              <a:rPr kumimoji="1" lang="en-US" altLang="ja-JP" dirty="0" smtClean="0"/>
              <a:t>14</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13</a:t>
            </a:fld>
            <a:endParaRPr kumimoji="1" lang="ja-JP" altLang="en-US"/>
          </a:p>
        </p:txBody>
      </p:sp>
    </p:spTree>
    <p:extLst>
      <p:ext uri="{BB962C8B-B14F-4D97-AF65-F5344CB8AC3E}">
        <p14:creationId xmlns:p14="http://schemas.microsoft.com/office/powerpoint/2010/main" val="69354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結果として</a:t>
            </a:r>
            <a:r>
              <a:rPr kumimoji="1" lang="en-US" altLang="ja-JP" dirty="0" smtClean="0"/>
              <a:t>MMI</a:t>
            </a:r>
            <a:r>
              <a:rPr kumimoji="1" lang="ja-JP" altLang="en-US" dirty="0" smtClean="0"/>
              <a:t>センサーを空気中に置いた状態で</a:t>
            </a:r>
            <a:endParaRPr kumimoji="1" lang="en-US" altLang="ja-JP" dirty="0" smtClean="0"/>
          </a:p>
          <a:p>
            <a:endParaRPr kumimoji="1" lang="en-US" altLang="ja-JP" dirty="0" smtClean="0"/>
          </a:p>
          <a:p>
            <a:r>
              <a:rPr kumimoji="1" lang="ja-JP" altLang="en-US" dirty="0" smtClean="0"/>
              <a:t>モード同期を掛けることに成功したため</a:t>
            </a:r>
            <a:endParaRPr kumimoji="1" lang="en-US" altLang="ja-JP" dirty="0" smtClean="0"/>
          </a:p>
          <a:p>
            <a:endParaRPr kumimoji="1" lang="en-US" altLang="ja-JP" dirty="0" smtClean="0"/>
          </a:p>
          <a:p>
            <a:r>
              <a:rPr kumimoji="1" lang="ja-JP" altLang="en-US" dirty="0" smtClean="0"/>
              <a:t>サンプルを水に変えてモード同期が掛かるかを確認しました。</a:t>
            </a:r>
            <a:endParaRPr kumimoji="1" lang="en-US" altLang="ja-JP" dirty="0" smtClean="0"/>
          </a:p>
          <a:p>
            <a:endParaRPr kumimoji="1" lang="en-US" altLang="ja-JP" dirty="0" smtClean="0"/>
          </a:p>
          <a:p>
            <a:r>
              <a:rPr kumimoji="1" lang="ja-JP" altLang="en-US" dirty="0" smtClean="0"/>
              <a:t>しかし水を用いた時にはモード同期を確認することが出来ませんでした</a:t>
            </a:r>
            <a:r>
              <a:rPr kumimoji="1" lang="ja-JP" altLang="en-US" dirty="0" smtClean="0"/>
              <a:t>。</a:t>
            </a:r>
            <a:endParaRPr kumimoji="1" lang="en-US" altLang="ja-JP" dirty="0" smtClean="0"/>
          </a:p>
          <a:p>
            <a:endParaRPr kumimoji="1" lang="en-US" altLang="ja-JP" dirty="0" smtClean="0"/>
          </a:p>
          <a:p>
            <a:r>
              <a:rPr kumimoji="1" lang="ja-JP" altLang="en-US" dirty="0" smtClean="0"/>
              <a:t>そこでマルチモード干渉センサー</a:t>
            </a:r>
            <a:r>
              <a:rPr kumimoji="1" lang="ja-JP" altLang="en-US" dirty="0" smtClean="0"/>
              <a:t>を水に入れた時にスペクトルがどのように変化するのか</a:t>
            </a:r>
            <a:endParaRPr kumimoji="1" lang="en-US" altLang="ja-JP" dirty="0" smtClean="0"/>
          </a:p>
          <a:p>
            <a:endParaRPr kumimoji="1" lang="en-US" altLang="ja-JP" dirty="0" smtClean="0"/>
          </a:p>
          <a:p>
            <a:r>
              <a:rPr kumimoji="1" lang="ja-JP" altLang="en-US" dirty="0" smtClean="0"/>
              <a:t>を見るための実験を行いました。（</a:t>
            </a:r>
            <a:r>
              <a:rPr kumimoji="1" lang="en-US" altLang="ja-JP" dirty="0" smtClean="0"/>
              <a:t>15</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14</a:t>
            </a:fld>
            <a:endParaRPr kumimoji="1" lang="ja-JP" altLang="en-US"/>
          </a:p>
        </p:txBody>
      </p:sp>
    </p:spTree>
    <p:extLst>
      <p:ext uri="{BB962C8B-B14F-4D97-AF65-F5344CB8AC3E}">
        <p14:creationId xmlns:p14="http://schemas.microsoft.com/office/powerpoint/2010/main" val="286830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その実験系がこの図となっています。</a:t>
            </a:r>
            <a:endParaRPr kumimoji="1" lang="en-US" altLang="ja-JP" dirty="0" smtClean="0"/>
          </a:p>
          <a:p>
            <a:endParaRPr kumimoji="1" lang="en-US" altLang="ja-JP" dirty="0" smtClean="0"/>
          </a:p>
          <a:p>
            <a:r>
              <a:rPr kumimoji="1" lang="ja-JP" altLang="en-US" dirty="0" smtClean="0"/>
              <a:t>実験系は性能評価実験と同じで</a:t>
            </a:r>
            <a:r>
              <a:rPr kumimoji="1" lang="en-US" altLang="ja-JP" dirty="0" smtClean="0"/>
              <a:t>MMI</a:t>
            </a:r>
            <a:r>
              <a:rPr kumimoji="1" lang="ja-JP" altLang="en-US" dirty="0" smtClean="0"/>
              <a:t>センサーを入れていない時、</a:t>
            </a:r>
            <a:endParaRPr kumimoji="1" lang="en-US" altLang="ja-JP" dirty="0" smtClean="0"/>
          </a:p>
          <a:p>
            <a:endParaRPr kumimoji="1" lang="en-US" altLang="ja-JP" dirty="0" smtClean="0"/>
          </a:p>
          <a:p>
            <a:r>
              <a:rPr kumimoji="1" lang="en-US" altLang="ja-JP" dirty="0" smtClean="0"/>
              <a:t>MMI</a:t>
            </a:r>
            <a:r>
              <a:rPr kumimoji="1" lang="ja-JP" altLang="en-US" dirty="0" smtClean="0"/>
              <a:t>センサーを空気中に置いた時、</a:t>
            </a:r>
            <a:endParaRPr kumimoji="1" lang="en-US" altLang="ja-JP" dirty="0" smtClean="0"/>
          </a:p>
          <a:p>
            <a:endParaRPr kumimoji="1" lang="en-US" altLang="ja-JP" dirty="0" smtClean="0"/>
          </a:p>
          <a:p>
            <a:r>
              <a:rPr kumimoji="1" lang="en-US" altLang="ja-JP" dirty="0" smtClean="0"/>
              <a:t>MMI</a:t>
            </a:r>
            <a:r>
              <a:rPr kumimoji="1" lang="ja-JP" altLang="en-US" dirty="0" smtClean="0"/>
              <a:t>センサーを水中に置いた時</a:t>
            </a:r>
            <a:endParaRPr kumimoji="1" lang="en-US" altLang="ja-JP" dirty="0" smtClean="0"/>
          </a:p>
          <a:p>
            <a:endParaRPr kumimoji="1" lang="en-US" altLang="ja-JP" dirty="0" smtClean="0"/>
          </a:p>
          <a:p>
            <a:r>
              <a:rPr kumimoji="1" lang="ja-JP" altLang="en-US" dirty="0" smtClean="0"/>
              <a:t>の</a:t>
            </a:r>
            <a:r>
              <a:rPr kumimoji="1" lang="en-US" altLang="ja-JP" dirty="0" smtClean="0"/>
              <a:t>3</a:t>
            </a:r>
            <a:r>
              <a:rPr kumimoji="1" lang="ja-JP" altLang="en-US" dirty="0" smtClean="0"/>
              <a:t>パターンでスペクトルを測定しました。（</a:t>
            </a:r>
            <a:r>
              <a:rPr kumimoji="1" lang="en-US" altLang="ja-JP" dirty="0" smtClean="0"/>
              <a:t>16</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15</a:t>
            </a:fld>
            <a:endParaRPr kumimoji="1" lang="ja-JP" altLang="en-US"/>
          </a:p>
        </p:txBody>
      </p:sp>
    </p:spTree>
    <p:extLst>
      <p:ext uri="{BB962C8B-B14F-4D97-AF65-F5344CB8AC3E}">
        <p14:creationId xmlns:p14="http://schemas.microsoft.com/office/powerpoint/2010/main" val="4754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この図が測定したスペクトルです。</a:t>
            </a:r>
            <a:endParaRPr kumimoji="1" lang="en-US" altLang="ja-JP" dirty="0" smtClean="0"/>
          </a:p>
          <a:p>
            <a:endParaRPr kumimoji="1" lang="en-US" altLang="ja-JP" dirty="0" smtClean="0"/>
          </a:p>
          <a:p>
            <a:r>
              <a:rPr kumimoji="1" lang="ja-JP" altLang="en-US" dirty="0" smtClean="0"/>
              <a:t>左がリニアスケールでのスペクトル、</a:t>
            </a:r>
            <a:endParaRPr kumimoji="1" lang="en-US" altLang="ja-JP" dirty="0" smtClean="0"/>
          </a:p>
          <a:p>
            <a:endParaRPr kumimoji="1" lang="en-US" altLang="ja-JP" dirty="0" smtClean="0"/>
          </a:p>
          <a:p>
            <a:r>
              <a:rPr kumimoji="1" lang="ja-JP" altLang="en-US" dirty="0" smtClean="0"/>
              <a:t>右がログスケールでのスペクトルを表しています。</a:t>
            </a:r>
            <a:endParaRPr kumimoji="1" lang="en-US" altLang="ja-JP" dirty="0" smtClean="0"/>
          </a:p>
          <a:p>
            <a:endParaRPr kumimoji="1" lang="en-US" altLang="ja-JP" dirty="0" smtClean="0"/>
          </a:p>
          <a:p>
            <a:r>
              <a:rPr kumimoji="1" lang="ja-JP" altLang="en-US" dirty="0" smtClean="0"/>
              <a:t>赤線が</a:t>
            </a:r>
            <a:r>
              <a:rPr kumimoji="1" lang="en-US" altLang="ja-JP" dirty="0" smtClean="0"/>
              <a:t>MMI</a:t>
            </a:r>
            <a:r>
              <a:rPr kumimoji="1" lang="ja-JP" altLang="en-US" dirty="0" smtClean="0"/>
              <a:t>センサー無しの場合、</a:t>
            </a:r>
            <a:endParaRPr kumimoji="1" lang="en-US" altLang="ja-JP" dirty="0" smtClean="0"/>
          </a:p>
          <a:p>
            <a:endParaRPr kumimoji="1" lang="en-US" altLang="ja-JP" dirty="0" smtClean="0"/>
          </a:p>
          <a:p>
            <a:r>
              <a:rPr kumimoji="1" lang="ja-JP" altLang="en-US" dirty="0" smtClean="0"/>
              <a:t>青線が</a:t>
            </a:r>
            <a:r>
              <a:rPr kumimoji="1" lang="en-US" altLang="ja-JP" dirty="0" smtClean="0"/>
              <a:t>MMI</a:t>
            </a:r>
            <a:r>
              <a:rPr kumimoji="1" lang="ja-JP" altLang="en-US" dirty="0" smtClean="0"/>
              <a:t>センサーを空気中に置いた場合、</a:t>
            </a:r>
            <a:endParaRPr kumimoji="1" lang="en-US" altLang="ja-JP" dirty="0" smtClean="0"/>
          </a:p>
          <a:p>
            <a:endParaRPr kumimoji="1" lang="en-US" altLang="ja-JP" dirty="0" smtClean="0"/>
          </a:p>
          <a:p>
            <a:r>
              <a:rPr kumimoji="1" lang="ja-JP" altLang="en-US" dirty="0" smtClean="0"/>
              <a:t>緑の線が</a:t>
            </a:r>
            <a:r>
              <a:rPr kumimoji="1" lang="en-US" altLang="ja-JP" dirty="0" smtClean="0"/>
              <a:t>MMI</a:t>
            </a:r>
            <a:r>
              <a:rPr kumimoji="1" lang="ja-JP" altLang="en-US" dirty="0" smtClean="0"/>
              <a:t>センサーを水中に置いた時のスペクトルを表しています。</a:t>
            </a:r>
            <a:endParaRPr kumimoji="1" lang="en-US" altLang="ja-JP" dirty="0" smtClean="0"/>
          </a:p>
          <a:p>
            <a:endParaRPr kumimoji="1" lang="en-US" altLang="ja-JP" dirty="0" smtClean="0"/>
          </a:p>
          <a:p>
            <a:r>
              <a:rPr kumimoji="1" lang="ja-JP" altLang="en-US" dirty="0" smtClean="0"/>
              <a:t>このスペクトル比較図を見ると</a:t>
            </a:r>
            <a:r>
              <a:rPr kumimoji="1" lang="en-US" altLang="ja-JP" dirty="0" smtClean="0"/>
              <a:t>MMI</a:t>
            </a:r>
            <a:r>
              <a:rPr kumimoji="1" lang="ja-JP" altLang="en-US" dirty="0" smtClean="0"/>
              <a:t>センサーが空気中にあるときと</a:t>
            </a:r>
            <a:endParaRPr kumimoji="1" lang="en-US" altLang="ja-JP" dirty="0" smtClean="0"/>
          </a:p>
          <a:p>
            <a:endParaRPr kumimoji="1" lang="en-US" altLang="ja-JP" dirty="0" smtClean="0"/>
          </a:p>
          <a:p>
            <a:r>
              <a:rPr kumimoji="1" lang="ja-JP" altLang="en-US" dirty="0" smtClean="0"/>
              <a:t>水中にあるときでパワーがかなり落ちていることが分かりました。</a:t>
            </a:r>
            <a:endParaRPr kumimoji="1" lang="en-US" altLang="ja-JP" dirty="0" smtClean="0"/>
          </a:p>
          <a:p>
            <a:endParaRPr kumimoji="1" lang="en-US" altLang="ja-JP" dirty="0" smtClean="0"/>
          </a:p>
          <a:p>
            <a:r>
              <a:rPr kumimoji="1" lang="ja-JP" altLang="en-US" dirty="0" smtClean="0"/>
              <a:t>またこの図からピークよりも若干長波長側の光の強度が高くなっていることが分かります。</a:t>
            </a:r>
            <a:endParaRPr kumimoji="1" lang="en-US" altLang="ja-JP" dirty="0" smtClean="0"/>
          </a:p>
          <a:p>
            <a:endParaRPr kumimoji="1" lang="en-US" altLang="ja-JP" dirty="0" smtClean="0"/>
          </a:p>
          <a:p>
            <a:r>
              <a:rPr kumimoji="1" lang="ja-JP" altLang="en-US" dirty="0" smtClean="0"/>
              <a:t>このことから水を入れたことによりマルチモード干渉のピークが長波長側にシフトしたと考えられます。（</a:t>
            </a:r>
            <a:r>
              <a:rPr kumimoji="1" lang="en-US" altLang="ja-JP" dirty="0" smtClean="0"/>
              <a:t>17</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16</a:t>
            </a:fld>
            <a:endParaRPr kumimoji="1" lang="ja-JP" altLang="en-US"/>
          </a:p>
        </p:txBody>
      </p:sp>
    </p:spTree>
    <p:extLst>
      <p:ext uri="{BB962C8B-B14F-4D97-AF65-F5344CB8AC3E}">
        <p14:creationId xmlns:p14="http://schemas.microsoft.com/office/powerpoint/2010/main" val="210672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以上をまとめると</a:t>
            </a:r>
            <a:endParaRPr kumimoji="1" lang="en-US" altLang="ja-JP" dirty="0" smtClean="0"/>
          </a:p>
          <a:p>
            <a:endParaRPr kumimoji="1" lang="en-US" altLang="ja-JP" dirty="0" smtClean="0"/>
          </a:p>
          <a:p>
            <a:r>
              <a:rPr kumimoji="1" lang="ja-JP" altLang="en-US" dirty="0" smtClean="0"/>
              <a:t>センサーを空気中に置いた状態でモード同期を掛けることに成功したので</a:t>
            </a:r>
            <a:endParaRPr kumimoji="1" lang="en-US" altLang="ja-JP" dirty="0" smtClean="0"/>
          </a:p>
          <a:p>
            <a:endParaRPr kumimoji="1" lang="en-US" altLang="ja-JP" dirty="0" smtClean="0"/>
          </a:p>
          <a:p>
            <a:r>
              <a:rPr kumimoji="1" lang="ja-JP" altLang="en-US" dirty="0" smtClean="0"/>
              <a:t>次にサンプルとして水を用いて再度モード同期が掛かるかを確認しました。</a:t>
            </a:r>
            <a:endParaRPr kumimoji="1" lang="en-US" altLang="ja-JP" dirty="0" smtClean="0"/>
          </a:p>
          <a:p>
            <a:endParaRPr kumimoji="1" lang="en-US" altLang="ja-JP" dirty="0" smtClean="0"/>
          </a:p>
          <a:p>
            <a:r>
              <a:rPr kumimoji="1" lang="ja-JP" altLang="en-US" dirty="0" smtClean="0"/>
              <a:t>しかし、センサーを水中に置いた時、モード同期を確認することができませんでした。</a:t>
            </a:r>
            <a:endParaRPr kumimoji="1" lang="en-US" altLang="ja-JP" dirty="0" smtClean="0"/>
          </a:p>
          <a:p>
            <a:endParaRPr kumimoji="1" lang="en-US" altLang="ja-JP" dirty="0" smtClean="0"/>
          </a:p>
          <a:p>
            <a:r>
              <a:rPr kumimoji="1" lang="ja-JP" altLang="en-US" dirty="0" smtClean="0"/>
              <a:t>考えられる原因としては水を入れたことにより干渉ピークが長波長側へシフトしたことによるパワーのロスが考えられます。</a:t>
            </a:r>
            <a:endParaRPr kumimoji="1" lang="en-US" altLang="ja-JP" dirty="0" smtClean="0"/>
          </a:p>
          <a:p>
            <a:endParaRPr kumimoji="1" lang="en-US" altLang="ja-JP" dirty="0" smtClean="0"/>
          </a:p>
          <a:p>
            <a:r>
              <a:rPr kumimoji="1" lang="ja-JP" altLang="en-US" dirty="0" smtClean="0"/>
              <a:t>そこで今後の予定としては</a:t>
            </a:r>
            <a:endParaRPr kumimoji="1" lang="en-US" altLang="ja-JP" dirty="0" smtClean="0"/>
          </a:p>
          <a:p>
            <a:endParaRPr kumimoji="1" lang="en-US" altLang="ja-JP" smtClean="0"/>
          </a:p>
          <a:p>
            <a:r>
              <a:rPr kumimoji="1" lang="ja-JP" altLang="en-US" smtClean="0"/>
              <a:t>水</a:t>
            </a:r>
            <a:r>
              <a:rPr kumimoji="1" lang="ja-JP" altLang="en-US" dirty="0" smtClean="0"/>
              <a:t>を入れた時の干渉ピークが</a:t>
            </a:r>
            <a:r>
              <a:rPr kumimoji="1" lang="en-US" altLang="ja-JP" dirty="0" smtClean="0"/>
              <a:t>1560</a:t>
            </a:r>
            <a:r>
              <a:rPr kumimoji="1" lang="en-US" altLang="ja-JP" baseline="0" dirty="0" smtClean="0"/>
              <a:t>nm</a:t>
            </a:r>
            <a:r>
              <a:rPr kumimoji="1" lang="ja-JP" altLang="en-US" baseline="0" dirty="0" smtClean="0"/>
              <a:t>前後に来るようにマルチモード干渉センサーを再度設計し、</a:t>
            </a:r>
            <a:endParaRPr kumimoji="1" lang="en-US" altLang="ja-JP" baseline="0" dirty="0" smtClean="0"/>
          </a:p>
          <a:p>
            <a:endParaRPr kumimoji="1" lang="en-US" altLang="ja-JP" baseline="0" dirty="0" smtClean="0"/>
          </a:p>
          <a:p>
            <a:r>
              <a:rPr kumimoji="1" lang="ja-JP" altLang="en-US" baseline="0" dirty="0" smtClean="0"/>
              <a:t>モード同期が掛かるかを確認していく予定です。</a:t>
            </a:r>
            <a:endParaRPr kumimoji="1" lang="en-US" altLang="ja-JP" baseline="0" dirty="0" smtClean="0"/>
          </a:p>
          <a:p>
            <a:endParaRPr kumimoji="1" lang="en-US" altLang="ja-JP" baseline="0" dirty="0" smtClean="0"/>
          </a:p>
          <a:p>
            <a:r>
              <a:rPr kumimoji="1" lang="ja-JP" altLang="en-US" dirty="0" smtClean="0"/>
              <a:t>以上です。</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17</a:t>
            </a:fld>
            <a:endParaRPr kumimoji="1" lang="ja-JP" altLang="en-US"/>
          </a:p>
        </p:txBody>
      </p:sp>
    </p:spTree>
    <p:extLst>
      <p:ext uri="{BB962C8B-B14F-4D97-AF65-F5344CB8AC3E}">
        <p14:creationId xmlns:p14="http://schemas.microsoft.com/office/powerpoint/2010/main" val="235526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15">
              <a:defRPr/>
            </a:pPr>
            <a:r>
              <a:rPr lang="ja-JP" altLang="ja-JP" dirty="0"/>
              <a:t>ファイバーレーザーから短パルスを発生させるためにファイバー中の非線形偏波回転によるモード同期を用いた</a:t>
            </a:r>
            <a:r>
              <a:rPr lang="ja-JP" altLang="ja-JP" dirty="0" smtClean="0"/>
              <a:t>。</a:t>
            </a:r>
            <a:endParaRPr lang="en-US" altLang="ja-JP" dirty="0" smtClean="0"/>
          </a:p>
          <a:p>
            <a:pPr defTabSz="914315">
              <a:defRPr/>
            </a:pPr>
            <a:endParaRPr lang="en-US" altLang="ja-JP" dirty="0" smtClean="0"/>
          </a:p>
          <a:p>
            <a:pPr defTabSz="914315">
              <a:defRPr/>
            </a:pPr>
            <a:r>
              <a:rPr lang="ja-JP" altLang="ja-JP" dirty="0" smtClean="0"/>
              <a:t>非線形偏波</a:t>
            </a:r>
            <a:r>
              <a:rPr lang="ja-JP" altLang="ja-JP" dirty="0"/>
              <a:t>回転とは光強度に依存して伝搬光の直行する二つの成分間に位相差が生じ</a:t>
            </a:r>
            <a:r>
              <a:rPr lang="ja-JP" altLang="ja-JP" dirty="0" smtClean="0"/>
              <a:t>、</a:t>
            </a:r>
            <a:endParaRPr lang="en-US" altLang="ja-JP" dirty="0" smtClean="0"/>
          </a:p>
          <a:p>
            <a:pPr defTabSz="914315">
              <a:defRPr/>
            </a:pPr>
            <a:r>
              <a:rPr lang="ja-JP" altLang="ja-JP" dirty="0" smtClean="0"/>
              <a:t>両者</a:t>
            </a:r>
            <a:r>
              <a:rPr lang="ja-JP" altLang="ja-JP" dirty="0"/>
              <a:t>の成分から構成される楕円偏波面が自分自身で超高速に回転する現象である</a:t>
            </a:r>
            <a:r>
              <a:rPr lang="ja-JP" altLang="ja-JP" dirty="0" smtClean="0"/>
              <a:t>。</a:t>
            </a:r>
            <a:endParaRPr lang="en-US" altLang="ja-JP" dirty="0" smtClean="0"/>
          </a:p>
          <a:p>
            <a:pPr defTabSz="914315">
              <a:defRPr/>
            </a:pPr>
            <a:endParaRPr lang="en-US" altLang="ja-JP" dirty="0" smtClean="0"/>
          </a:p>
          <a:p>
            <a:pPr defTabSz="914315">
              <a:defRPr/>
            </a:pPr>
            <a:r>
              <a:rPr lang="ja-JP" altLang="ja-JP" dirty="0" smtClean="0"/>
              <a:t>光</a:t>
            </a:r>
            <a:r>
              <a:rPr lang="ja-JP" altLang="ja-JP" dirty="0"/>
              <a:t>ファイバーを伝播したパルス成分は非線形偏波回転が生じるのに対し</a:t>
            </a:r>
            <a:r>
              <a:rPr lang="en-US" altLang="ja-JP" dirty="0"/>
              <a:t>CW</a:t>
            </a:r>
            <a:r>
              <a:rPr lang="ja-JP" altLang="ja-JP" dirty="0"/>
              <a:t>成分は非線形偏波回転を生じないので両者間で偏光面の回転度合が異なる</a:t>
            </a:r>
            <a:r>
              <a:rPr lang="ja-JP" altLang="ja-JP" dirty="0" smtClean="0"/>
              <a:t>。</a:t>
            </a:r>
            <a:endParaRPr lang="en-US" altLang="ja-JP" dirty="0" smtClean="0"/>
          </a:p>
          <a:p>
            <a:pPr defTabSz="914315">
              <a:defRPr/>
            </a:pPr>
            <a:endParaRPr lang="en-US" altLang="ja-JP" dirty="0" smtClean="0"/>
          </a:p>
          <a:p>
            <a:pPr defTabSz="914315">
              <a:defRPr/>
            </a:pPr>
            <a:r>
              <a:rPr lang="ja-JP" altLang="ja-JP" dirty="0" smtClean="0"/>
              <a:t>ファイバー</a:t>
            </a:r>
            <a:r>
              <a:rPr lang="ja-JP" altLang="ja-JP" dirty="0"/>
              <a:t>から出力された光はパルス成分のみが偏光子を透過し</a:t>
            </a:r>
            <a:r>
              <a:rPr lang="en-US" altLang="ja-JP" dirty="0"/>
              <a:t>CW</a:t>
            </a:r>
            <a:r>
              <a:rPr lang="ja-JP" altLang="ja-JP" dirty="0"/>
              <a:t>成分は透過できないようλ</a:t>
            </a:r>
            <a:r>
              <a:rPr lang="en-US" altLang="ja-JP" dirty="0"/>
              <a:t>/4</a:t>
            </a:r>
            <a:r>
              <a:rPr lang="ja-JP" altLang="ja-JP" dirty="0"/>
              <a:t>波長板とλ</a:t>
            </a:r>
            <a:r>
              <a:rPr lang="en-US" altLang="ja-JP" dirty="0"/>
              <a:t>/2</a:t>
            </a:r>
            <a:r>
              <a:rPr lang="ja-JP" altLang="ja-JP" dirty="0"/>
              <a:t>波長板を使って偏光調整を行う。その結果パルス成分のみが偏光ゲートを通過することが出来る</a:t>
            </a:r>
            <a:r>
              <a:rPr lang="ja-JP" altLang="ja-JP" dirty="0" smtClean="0"/>
              <a:t>。</a:t>
            </a:r>
            <a:endParaRPr lang="en-US" altLang="ja-JP" dirty="0" smtClean="0"/>
          </a:p>
          <a:p>
            <a:pPr defTabSz="914315">
              <a:defRPr/>
            </a:pPr>
            <a:r>
              <a:rPr lang="ja-JP" altLang="ja-JP" dirty="0" smtClean="0"/>
              <a:t>厳密</a:t>
            </a:r>
            <a:r>
              <a:rPr lang="ja-JP" altLang="ja-JP" dirty="0"/>
              <a:t>にはパルス成分の中でもピークパワーの強い成分のみが偏光子を通過できる。</a:t>
            </a:r>
          </a:p>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21</a:t>
            </a:fld>
            <a:endParaRPr kumimoji="1" lang="ja-JP" altLang="en-US"/>
          </a:p>
        </p:txBody>
      </p:sp>
    </p:spTree>
    <p:extLst>
      <p:ext uri="{BB962C8B-B14F-4D97-AF65-F5344CB8AC3E}">
        <p14:creationId xmlns:p14="http://schemas.microsoft.com/office/powerpoint/2010/main" val="4522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次に光コムスペクトルについて説明します。光コムスペクトルとその特性は共振器のトータル分散値に～</a:t>
            </a:r>
            <a:endParaRPr kumimoji="1" lang="en-US" altLang="ja-JP" dirty="0" smtClean="0"/>
          </a:p>
          <a:p>
            <a:pPr defTabSz="936894">
              <a:defRPr/>
            </a:pPr>
            <a:r>
              <a:rPr kumimoji="1" lang="ja-JP" altLang="en-US" dirty="0" smtClean="0"/>
              <a:t>ソリトンパルスは分散値が負の値である異常分散領域において生じるパルスです。</a:t>
            </a:r>
            <a:endParaRPr kumimoji="1" lang="en-US" altLang="ja-JP" dirty="0" smtClean="0"/>
          </a:p>
          <a:p>
            <a:r>
              <a:rPr kumimoji="1" lang="ja-JP" altLang="en-US" dirty="0" smtClean="0"/>
              <a:t>ソリトンパルスはスペクトルの再現性が高く、この右の図のようにピークの両サイドにソリトンスパイクが現れるという特徴があります。</a:t>
            </a:r>
            <a:endParaRPr kumimoji="1" lang="en-US" altLang="ja-JP" dirty="0" smtClean="0"/>
          </a:p>
          <a:p>
            <a:r>
              <a:rPr kumimoji="1" lang="ja-JP" altLang="en-US" dirty="0" smtClean="0"/>
              <a:t>異常分散領域では波長によって光に進む速さが異なる分散によってパルスが広がりますが自己位相変調の効果によってパルスは圧縮されます</a:t>
            </a:r>
            <a:endParaRPr kumimoji="1" lang="en-US" altLang="ja-JP" dirty="0" smtClean="0"/>
          </a:p>
          <a:p>
            <a:r>
              <a:rPr kumimoji="1" lang="ja-JP" altLang="en-US" dirty="0" smtClean="0"/>
              <a:t>ソリトンパルスはこの波長分散によるパルス拡がりと自己位相変調によるパルス圧縮が釣り合っているため安定したパルス波形となります</a:t>
            </a:r>
            <a:endParaRPr kumimoji="1" lang="en-US" altLang="ja-JP" dirty="0" smtClean="0"/>
          </a:p>
          <a:p>
            <a:endParaRPr kumimoji="1" lang="en-US" altLang="ja-JP" dirty="0" smtClean="0"/>
          </a:p>
          <a:p>
            <a:r>
              <a:rPr kumimoji="1" lang="en-US" altLang="ja-JP" dirty="0" smtClean="0"/>
              <a:t>---------------------------------------------------------------------------------------------------</a:t>
            </a:r>
          </a:p>
          <a:p>
            <a:r>
              <a:rPr kumimoji="1" lang="ja-JP" altLang="en-US" dirty="0" smtClean="0"/>
              <a:t>自己位相変調</a:t>
            </a:r>
            <a:r>
              <a:rPr kumimoji="1" lang="en-US" altLang="ja-JP" dirty="0" smtClean="0"/>
              <a:t>…</a:t>
            </a:r>
            <a:r>
              <a:rPr kumimoji="1" lang="ja-JP" altLang="en-US" dirty="0" smtClean="0"/>
              <a:t>光が光ファイバーを伝播するとき、自分自身の強度に起因する屈折率変化により位相がシフトしてしまう現象</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22</a:t>
            </a:fld>
            <a:endParaRPr kumimoji="1" lang="ja-JP" altLang="en-US"/>
          </a:p>
        </p:txBody>
      </p:sp>
    </p:spTree>
    <p:extLst>
      <p:ext uri="{BB962C8B-B14F-4D97-AF65-F5344CB8AC3E}">
        <p14:creationId xmlns:p14="http://schemas.microsoft.com/office/powerpoint/2010/main" val="203047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dirty="0" smtClean="0"/>
                  <a:t>まず研究背景として従来の屈折率センサーには</a:t>
                </a:r>
                <a:r>
                  <a:rPr kumimoji="1" lang="en-US" altLang="ja-JP" dirty="0" smtClean="0"/>
                  <a:t>SPR</a:t>
                </a:r>
                <a:r>
                  <a:rPr kumimoji="1" lang="ja-JP" altLang="en-US" dirty="0" smtClean="0"/>
                  <a:t>センサーやマルチモード干渉屈折率センサーがあります。</a:t>
                </a:r>
                <a:endParaRPr kumimoji="1" lang="en-US" altLang="ja-JP" dirty="0" smtClean="0"/>
              </a:p>
              <a:p>
                <a:r>
                  <a:rPr kumimoji="1" lang="ja-JP" altLang="en-US" dirty="0" smtClean="0"/>
                  <a:t>時間の関係上</a:t>
                </a:r>
                <a:r>
                  <a:rPr kumimoji="1" lang="en-US" altLang="ja-JP" dirty="0" smtClean="0"/>
                  <a:t>SPR</a:t>
                </a:r>
                <a:r>
                  <a:rPr kumimoji="1" lang="ja-JP" altLang="en-US" dirty="0" smtClean="0"/>
                  <a:t>センサーの詳細については省略させて頂きます。</a:t>
                </a:r>
                <a:endParaRPr kumimoji="1" lang="en-US" altLang="ja-JP" dirty="0" smtClean="0"/>
              </a:p>
              <a:p>
                <a:endParaRPr kumimoji="1" lang="en-US" altLang="ja-JP" dirty="0" smtClean="0"/>
              </a:p>
              <a:p>
                <a:r>
                  <a:rPr kumimoji="1" lang="ja-JP" altLang="en-US" dirty="0" smtClean="0"/>
                  <a:t>屈折率センサーの用途としては主にバイオ、医療への応用が挙げられますが、これらの屈折率センサーの分解能は良くても</a:t>
                </a:r>
                <a14:m>
                  <m:oMath xmlns:m="http://schemas.openxmlformats.org/officeDocument/2006/math">
                    <m:sSup>
                      <m:sSupPr>
                        <m:ctrlPr>
                          <a:rPr kumimoji="1" lang="en-US" altLang="ja-JP" i="1" smtClean="0">
                            <a:latin typeface="Cambria Math"/>
                          </a:rPr>
                        </m:ctrlPr>
                      </m:sSupPr>
                      <m:e>
                        <m:r>
                          <a:rPr kumimoji="1" lang="en-US" altLang="ja-JP" b="0" i="1" smtClean="0">
                            <a:latin typeface="Cambria Math"/>
                          </a:rPr>
                          <m:t>10</m:t>
                        </m:r>
                      </m:e>
                      <m:sup>
                        <m:r>
                          <a:rPr kumimoji="1" lang="en-US" altLang="ja-JP" b="0" i="1" smtClean="0">
                            <a:latin typeface="Cambria Math"/>
                          </a:rPr>
                          <m:t>−5</m:t>
                        </m:r>
                      </m:sup>
                    </m:sSup>
                    <m:r>
                      <a:rPr kumimoji="1" lang="ja-JP" altLang="en-US" i="1" smtClean="0">
                        <a:latin typeface="Cambria Math"/>
                      </a:rPr>
                      <m:t>程度</m:t>
                    </m:r>
                    <m:r>
                      <a:rPr kumimoji="1" lang="ja-JP" altLang="en-US" b="0" i="1" smtClean="0">
                        <a:latin typeface="Cambria Math"/>
                      </a:rPr>
                      <m:t>に</m:t>
                    </m:r>
                  </m:oMath>
                </a14:m>
                <a:r>
                  <a:rPr kumimoji="1" lang="ja-JP" altLang="en-US" dirty="0" smtClean="0"/>
                  <a:t>限られていました。</a:t>
                </a:r>
                <a:endParaRPr kumimoji="1" lang="en-US" altLang="ja-JP" dirty="0" smtClean="0"/>
              </a:p>
              <a:p>
                <a:endParaRPr kumimoji="1" lang="en-US" altLang="ja-JP" i="1" dirty="0" smtClean="0">
                  <a:latin typeface="Cambria Math"/>
                </a:endParaRPr>
              </a:p>
              <a:p>
                <a14:m>
                  <m:oMath xmlns:m="http://schemas.openxmlformats.org/officeDocument/2006/math">
                    <m:sSup>
                      <m:sSupPr>
                        <m:ctrlPr>
                          <a:rPr kumimoji="1" lang="en-US" altLang="ja-JP" i="1" smtClean="0">
                            <a:latin typeface="Cambria Math"/>
                          </a:rPr>
                        </m:ctrlPr>
                      </m:sSupPr>
                      <m:e>
                        <m:r>
                          <a:rPr kumimoji="1" lang="ja-JP" altLang="en-US" i="1" smtClean="0">
                            <a:latin typeface="Cambria Math"/>
                          </a:rPr>
                          <m:t>しかし</m:t>
                        </m:r>
                        <m:r>
                          <a:rPr kumimoji="1" lang="en-US" altLang="ja-JP" b="0" i="1" smtClean="0">
                            <a:latin typeface="Cambria Math"/>
                          </a:rPr>
                          <m:t>10</m:t>
                        </m:r>
                      </m:e>
                      <m:sup>
                        <m:r>
                          <a:rPr kumimoji="1" lang="en-US" altLang="ja-JP" b="0" i="1" smtClean="0">
                            <a:latin typeface="Cambria Math"/>
                          </a:rPr>
                          <m:t>−5</m:t>
                        </m:r>
                      </m:sup>
                    </m:sSup>
                    <m:r>
                      <a:rPr kumimoji="1" lang="ja-JP" altLang="en-US" b="0" i="1" smtClean="0">
                        <a:latin typeface="Cambria Math"/>
                      </a:rPr>
                      <m:t>程</m:t>
                    </m:r>
                  </m:oMath>
                </a14:m>
                <a:r>
                  <a:rPr kumimoji="1" lang="ja-JP" altLang="en-US" dirty="0" smtClean="0"/>
                  <a:t>度の分解能となると検出できないようなサンプル、例えば新種のウィルスなどがあるため更なる分解能の向上が望まれています。</a:t>
                </a:r>
                <a:endParaRPr kumimoji="1" lang="en-US" altLang="ja-JP" dirty="0" smtClean="0"/>
              </a:p>
              <a:p>
                <a:endParaRPr kumimoji="1" lang="en-US" altLang="ja-JP" dirty="0" smtClean="0"/>
              </a:p>
              <a:p>
                <a:r>
                  <a:rPr kumimoji="1" lang="ja-JP" altLang="en-US" dirty="0" smtClean="0"/>
                  <a:t>そこでどうすればより分解能が高い屈折率センサーが実現できるか考えた時に</a:t>
                </a:r>
                <a:endParaRPr kumimoji="1" lang="en-US" altLang="ja-JP" dirty="0" smtClean="0"/>
              </a:p>
              <a:p>
                <a:r>
                  <a:rPr kumimoji="1" lang="ja-JP" altLang="en-US" dirty="0" smtClean="0"/>
                  <a:t>サンプルの屈折率変化を周波数領域での変化として見ることが出来ればより分解能を向上できるのではないかと考えました。</a:t>
                </a:r>
                <a:endParaRPr kumimoji="1" lang="en-US" altLang="ja-JP" dirty="0" smtClean="0"/>
              </a:p>
              <a:p>
                <a:endParaRPr kumimoji="1" lang="en-US" altLang="ja-JP" dirty="0" smtClean="0"/>
              </a:p>
              <a:p>
                <a:r>
                  <a:rPr kumimoji="1" lang="ja-JP" altLang="en-US" dirty="0" smtClean="0"/>
                  <a:t>そこで本研究ではマルチモード干渉屈折率センサーを応用し、光コムの技術を用いた屈折率センサーを提案しました。</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smtClean="0"/>
                  <a:t>まず研究背景として従来の屈折率センサーには</a:t>
                </a:r>
                <a:r>
                  <a:rPr kumimoji="1" lang="en-US" altLang="ja-JP" dirty="0" smtClean="0"/>
                  <a:t>SPR</a:t>
                </a:r>
                <a:r>
                  <a:rPr kumimoji="1" lang="ja-JP" altLang="en-US" dirty="0" smtClean="0"/>
                  <a:t>センサーやマルチモード干渉屈折率センサーがあります。時間の関係上</a:t>
                </a:r>
                <a:r>
                  <a:rPr kumimoji="1" lang="en-US" altLang="ja-JP" dirty="0" smtClean="0"/>
                  <a:t>SPR</a:t>
                </a:r>
                <a:r>
                  <a:rPr kumimoji="1" lang="ja-JP" altLang="en-US" dirty="0" smtClean="0"/>
                  <a:t>センサーの詳細については省略させて頂きます。屈折率センサーの用途としては主にバイオ、医療への応用が挙げられますが、これらの屈折率センサーの分解能は良くても</a:t>
                </a:r>
                <a:r>
                  <a:rPr kumimoji="1" lang="en-US" altLang="ja-JP" i="0" smtClean="0">
                    <a:latin typeface="Cambria Math"/>
                  </a:rPr>
                  <a:t>〖</a:t>
                </a:r>
                <a:r>
                  <a:rPr kumimoji="1" lang="en-US" altLang="ja-JP" b="0" i="0" smtClean="0">
                    <a:latin typeface="Cambria Math"/>
                  </a:rPr>
                  <a:t>10〗^(−5)</a:t>
                </a:r>
                <a:r>
                  <a:rPr kumimoji="1" lang="ja-JP" altLang="en-US" b="0" i="0" smtClean="0">
                    <a:latin typeface="Cambria Math"/>
                  </a:rPr>
                  <a:t> </a:t>
                </a:r>
                <a:r>
                  <a:rPr kumimoji="1" lang="ja-JP" altLang="en-US" i="0" smtClean="0">
                    <a:latin typeface="Cambria Math"/>
                  </a:rPr>
                  <a:t>程度</a:t>
                </a:r>
                <a:r>
                  <a:rPr kumimoji="1" lang="ja-JP" altLang="en-US" b="0" i="0" smtClean="0">
                    <a:latin typeface="Cambria Math"/>
                  </a:rPr>
                  <a:t>に</a:t>
                </a:r>
                <a:r>
                  <a:rPr kumimoji="1" lang="ja-JP" altLang="en-US" dirty="0" smtClean="0"/>
                  <a:t>限られていました。</a:t>
                </a:r>
                <a:r>
                  <a:rPr kumimoji="1" lang="en-US" altLang="ja-JP" i="0" smtClean="0">
                    <a:latin typeface="Cambria Math"/>
                  </a:rPr>
                  <a:t>〖</a:t>
                </a:r>
                <a:r>
                  <a:rPr kumimoji="1" lang="ja-JP" altLang="en-US" i="0" smtClean="0">
                    <a:latin typeface="Cambria Math"/>
                  </a:rPr>
                  <a:t>しかし</a:t>
                </a:r>
                <a:r>
                  <a:rPr kumimoji="1" lang="en-US" altLang="ja-JP" b="0" i="0" smtClean="0">
                    <a:latin typeface="Cambria Math"/>
                  </a:rPr>
                  <a:t>10〗^(−5)</a:t>
                </a:r>
                <a:r>
                  <a:rPr kumimoji="1" lang="ja-JP" altLang="en-US" b="0" i="0" smtClean="0">
                    <a:latin typeface="Cambria Math"/>
                  </a:rPr>
                  <a:t> 程</a:t>
                </a:r>
                <a:r>
                  <a:rPr kumimoji="1" lang="ja-JP" altLang="en-US" dirty="0" smtClean="0"/>
                  <a:t>度の分解能となると検出できないようなサンプル、例えば新種のウィルス等があるため更なる分解能の向上が望まれています。そこでどうすればより分解能が高い屈折率センサーが実現できるか考えた時にサンプルの屈折率変化を周波数領域での変化として見ることが出来ればより分解能を向上できるのではないかと考えました。そこで本研究ではマルチモード干渉屈折率センサーを応用し、光コムの技術を用いた屈折率センサーを提案しました。</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2</a:t>
            </a:fld>
            <a:endParaRPr kumimoji="1" lang="ja-JP" altLang="en-US"/>
          </a:p>
        </p:txBody>
      </p:sp>
    </p:spTree>
    <p:extLst>
      <p:ext uri="{BB962C8B-B14F-4D97-AF65-F5344CB8AC3E}">
        <p14:creationId xmlns:p14="http://schemas.microsoft.com/office/powerpoint/2010/main" val="1828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次に分散値が正の値の時の正常分散領域に生じるストレッチドパルスについて説明します。</a:t>
            </a:r>
            <a:endParaRPr kumimoji="1" lang="en-US" altLang="ja-JP" dirty="0" smtClean="0"/>
          </a:p>
          <a:p>
            <a:r>
              <a:rPr kumimoji="1" lang="ja-JP" altLang="en-US" dirty="0" smtClean="0"/>
              <a:t>ストレッチドパルスはスペクトル幅が広く、光のパワーが強いもののモード同期が掛かりにくくなるという特徴があります。</a:t>
            </a:r>
            <a:endParaRPr kumimoji="1" lang="en-US" altLang="ja-JP" dirty="0" smtClean="0"/>
          </a:p>
          <a:p>
            <a:r>
              <a:rPr kumimoji="1" lang="ja-JP" altLang="en-US" dirty="0" smtClean="0"/>
              <a:t>正常分散領域では波長分散も自己位相変調もパルスが広がる方向に働くためパルスは広がっていきあまり安定ではありません</a:t>
            </a:r>
            <a:endParaRPr kumimoji="1" lang="en-US" altLang="ja-JP" dirty="0" smtClean="0"/>
          </a:p>
          <a:p>
            <a:r>
              <a:rPr kumimoji="1" lang="ja-JP" altLang="en-US" dirty="0" smtClean="0"/>
              <a:t>本研究ではファイバー共振器内に</a:t>
            </a:r>
            <a:r>
              <a:rPr kumimoji="1" lang="en-US" altLang="ja-JP" dirty="0" smtClean="0"/>
              <a:t>SPR</a:t>
            </a:r>
            <a:r>
              <a:rPr kumimoji="1" lang="ja-JP" altLang="en-US" dirty="0" smtClean="0"/>
              <a:t>センサーを組み込んだ時に</a:t>
            </a:r>
            <a:endParaRPr kumimoji="1" lang="en-US" altLang="ja-JP" dirty="0" smtClean="0"/>
          </a:p>
          <a:p>
            <a:r>
              <a:rPr kumimoji="1" lang="ja-JP" altLang="en-US" dirty="0" smtClean="0"/>
              <a:t>安定かつ再現性の良い光コムスペクトルを得る必要があるため</a:t>
            </a:r>
            <a:endParaRPr kumimoji="1" lang="en-US" altLang="ja-JP" dirty="0" smtClean="0"/>
          </a:p>
          <a:p>
            <a:r>
              <a:rPr kumimoji="1" lang="ja-JP" altLang="en-US" dirty="0" err="1" smtClean="0"/>
              <a:t>、</a:t>
            </a:r>
            <a:r>
              <a:rPr kumimoji="1" lang="ja-JP" altLang="en-US" dirty="0" smtClean="0"/>
              <a:t>光スペクトルがソリトンとなるよう、</a:t>
            </a:r>
            <a:endParaRPr kumimoji="1" lang="en-US" altLang="ja-JP" dirty="0" smtClean="0"/>
          </a:p>
          <a:p>
            <a:r>
              <a:rPr kumimoji="1" lang="ja-JP" altLang="en-US" dirty="0" smtClean="0"/>
              <a:t>負の分散特性があるシングルモードファイバーを長めにとったファイバー共振器を作製しました。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23</a:t>
            </a:fld>
            <a:endParaRPr kumimoji="1" lang="ja-JP" altLang="en-US"/>
          </a:p>
        </p:txBody>
      </p:sp>
    </p:spTree>
    <p:extLst>
      <p:ext uri="{BB962C8B-B14F-4D97-AF65-F5344CB8AC3E}">
        <p14:creationId xmlns:p14="http://schemas.microsoft.com/office/powerpoint/2010/main" val="334440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ここで共振器～</a:t>
            </a:r>
            <a:endParaRPr kumimoji="1" lang="en-US" altLang="ja-JP" dirty="0" smtClean="0"/>
          </a:p>
          <a:p>
            <a:r>
              <a:rPr kumimoji="1" lang="ja-JP" altLang="en-US" dirty="0" smtClean="0"/>
              <a:t>シングルモードファイバーと</a:t>
            </a:r>
            <a:r>
              <a:rPr kumimoji="1" lang="en-US" altLang="ja-JP" dirty="0" smtClean="0"/>
              <a:t>EDF</a:t>
            </a:r>
            <a:r>
              <a:rPr kumimoji="1" lang="ja-JP" altLang="en-US" dirty="0" smtClean="0"/>
              <a:t>の分散値はそれぞれこのような値となります</a:t>
            </a:r>
            <a:endParaRPr kumimoji="1" lang="en-US" altLang="ja-JP" dirty="0" smtClean="0"/>
          </a:p>
          <a:p>
            <a:r>
              <a:rPr kumimoji="1" lang="ja-JP" altLang="en-US" dirty="0" smtClean="0"/>
              <a:t>共振器のトータル分散値はシングルモードファイバーと</a:t>
            </a:r>
            <a:r>
              <a:rPr kumimoji="1" lang="en-US" altLang="ja-JP" dirty="0" smtClean="0"/>
              <a:t>EDF</a:t>
            </a:r>
            <a:r>
              <a:rPr kumimoji="1" lang="ja-JP" altLang="en-US" dirty="0" smtClean="0"/>
              <a:t>の分散値の和で表されます。</a:t>
            </a:r>
            <a:endParaRPr kumimoji="1" lang="en-US" altLang="ja-JP" dirty="0" smtClean="0"/>
          </a:p>
          <a:p>
            <a:r>
              <a:rPr kumimoji="1" lang="ja-JP" altLang="en-US" dirty="0" smtClean="0"/>
              <a:t>今回の実験では最初にシングルモードファイバーを</a:t>
            </a:r>
            <a:r>
              <a:rPr kumimoji="1" lang="en-US" altLang="ja-JP" dirty="0" smtClean="0"/>
              <a:t>300cm,EDF</a:t>
            </a:r>
            <a:r>
              <a:rPr kumimoji="1" lang="ja-JP" altLang="en-US" dirty="0" smtClean="0"/>
              <a:t>を</a:t>
            </a:r>
            <a:r>
              <a:rPr kumimoji="1" lang="en-US" altLang="ja-JP" dirty="0" smtClean="0"/>
              <a:t>160cm</a:t>
            </a:r>
            <a:r>
              <a:rPr kumimoji="1" lang="ja-JP" altLang="en-US" dirty="0" smtClean="0"/>
              <a:t>としたので、</a:t>
            </a:r>
            <a:endParaRPr kumimoji="1" lang="en-US" altLang="ja-JP" dirty="0" smtClean="0"/>
          </a:p>
          <a:p>
            <a:r>
              <a:rPr kumimoji="1" lang="ja-JP" altLang="en-US" dirty="0" smtClean="0"/>
              <a:t>その時の共振器のトータル分散値はこのような計算で求められます。</a:t>
            </a:r>
            <a:endParaRPr kumimoji="1" lang="en-US" altLang="ja-JP" dirty="0" smtClean="0"/>
          </a:p>
          <a:p>
            <a:r>
              <a:rPr kumimoji="1" lang="en-US" altLang="ja-JP" dirty="0" smtClean="0"/>
              <a:t>0.21</a:t>
            </a:r>
            <a:r>
              <a:rPr kumimoji="1" lang="ja-JP" altLang="en-US" dirty="0" smtClean="0"/>
              <a:t>はカプラ内に含まれるシングルモードファイバーの長さを考慮したものです。</a:t>
            </a:r>
            <a:endParaRPr kumimoji="1" lang="en-US" altLang="ja-JP" dirty="0" smtClean="0"/>
          </a:p>
          <a:p>
            <a:r>
              <a:rPr kumimoji="1" lang="ja-JP" altLang="en-US" dirty="0" smtClean="0"/>
              <a:t>この表は各ｼﾝｸﾞﾙﾓｰﾄﾞﾌｧｲﾊﾞｰの長さでの共振器のトータル分散値を表しています。</a:t>
            </a:r>
            <a:endParaRPr kumimoji="1" lang="en-US" altLang="ja-JP" dirty="0" smtClean="0"/>
          </a:p>
          <a:p>
            <a:r>
              <a:rPr kumimoji="1" lang="ja-JP" altLang="en-US" dirty="0" smtClean="0"/>
              <a:t>では共振器のこれらの分散値の時に</a:t>
            </a:r>
            <a:endParaRPr kumimoji="1" lang="en-US" altLang="ja-JP" dirty="0" smtClean="0"/>
          </a:p>
          <a:p>
            <a:r>
              <a:rPr kumimoji="1" lang="ja-JP" altLang="en-US" dirty="0" smtClean="0"/>
              <a:t>どのような光コムスペクトルが得られたかを実験結果から見ていきます。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24</a:t>
            </a:fld>
            <a:endParaRPr kumimoji="1" lang="ja-JP" altLang="en-US"/>
          </a:p>
        </p:txBody>
      </p:sp>
    </p:spTree>
    <p:extLst>
      <p:ext uri="{BB962C8B-B14F-4D97-AF65-F5344CB8AC3E}">
        <p14:creationId xmlns:p14="http://schemas.microsoft.com/office/powerpoint/2010/main" val="3468095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本研究ではファイバー光コム共振器内に</a:t>
            </a:r>
            <a:r>
              <a:rPr kumimoji="1" lang="en-US" altLang="ja-JP" dirty="0" smtClean="0"/>
              <a:t>SPR</a:t>
            </a:r>
            <a:r>
              <a:rPr kumimoji="1" lang="ja-JP" altLang="en-US" dirty="0" smtClean="0"/>
              <a:t>センサーを組み込みサンプルの屈折率変化がモード同期周波数や光コム周波数に与える影響を調べます。</a:t>
            </a:r>
            <a:endParaRPr kumimoji="1" lang="en-US" altLang="ja-JP" dirty="0" smtClean="0"/>
          </a:p>
          <a:p>
            <a:r>
              <a:rPr kumimoji="1" lang="ja-JP" altLang="en-US" dirty="0" smtClean="0"/>
              <a:t>まずモード同期の原理について簡単に説明します。モード同期とは～</a:t>
            </a:r>
            <a:endParaRPr kumimoji="1" lang="en-US" altLang="ja-JP" dirty="0" smtClean="0"/>
          </a:p>
          <a:p>
            <a:r>
              <a:rPr kumimoji="1" lang="ja-JP" altLang="en-US" dirty="0" smtClean="0"/>
              <a:t>モード同期は超短パルスを発生させることができ、～</a:t>
            </a:r>
            <a:endParaRPr kumimoji="1" lang="en-US" altLang="ja-JP" dirty="0" smtClean="0"/>
          </a:p>
          <a:p>
            <a:endParaRPr kumimoji="1" lang="en-US" altLang="ja-JP" dirty="0" smtClean="0"/>
          </a:p>
          <a:p>
            <a:r>
              <a:rPr kumimoji="1" lang="ja-JP" altLang="en-US" dirty="0" smtClean="0"/>
              <a:t>モード同期で高い光強度が得られる理由は各縦モードが同期した時に強め合う干渉が起こるからです。</a:t>
            </a:r>
            <a:endParaRPr kumimoji="1" lang="en-US" altLang="ja-JP" dirty="0" smtClean="0"/>
          </a:p>
          <a:p>
            <a:endParaRPr kumimoji="1" lang="en-US" altLang="ja-JP" dirty="0" smtClean="0"/>
          </a:p>
          <a:p>
            <a:r>
              <a:rPr kumimoji="1" lang="ja-JP" altLang="en-US" dirty="0" smtClean="0"/>
              <a:t>逆にモード同期していないモード部分は弱め合う干渉によって光の強度はほぼ</a:t>
            </a:r>
            <a:r>
              <a:rPr kumimoji="1" lang="en-US" altLang="ja-JP" dirty="0" smtClean="0"/>
              <a:t>0</a:t>
            </a:r>
            <a:r>
              <a:rPr kumimoji="1" lang="ja-JP" altLang="en-US" dirty="0" smtClean="0"/>
              <a:t>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25</a:t>
            </a:fld>
            <a:endParaRPr kumimoji="1" lang="ja-JP" altLang="en-US"/>
          </a:p>
        </p:txBody>
      </p:sp>
    </p:spTree>
    <p:extLst>
      <p:ext uri="{BB962C8B-B14F-4D97-AF65-F5344CB8AC3E}">
        <p14:creationId xmlns:p14="http://schemas.microsoft.com/office/powerpoint/2010/main" val="272446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まず従来法のマルチモード干渉屈折率センサーの原理を</a:t>
            </a:r>
            <a:endParaRPr kumimoji="1" lang="en-US" altLang="ja-JP" dirty="0" smtClean="0"/>
          </a:p>
          <a:p>
            <a:endParaRPr kumimoji="1" lang="en-US" altLang="ja-JP" dirty="0" smtClean="0"/>
          </a:p>
          <a:p>
            <a:r>
              <a:rPr kumimoji="1" lang="ja-JP" altLang="en-US" dirty="0" smtClean="0"/>
              <a:t>簡単に説明していきたいと思いますが</a:t>
            </a:r>
            <a:endParaRPr kumimoji="1" lang="en-US" altLang="ja-JP" dirty="0" smtClean="0"/>
          </a:p>
          <a:p>
            <a:endParaRPr kumimoji="1" lang="en-US" altLang="ja-JP" dirty="0" smtClean="0"/>
          </a:p>
          <a:p>
            <a:r>
              <a:rPr kumimoji="1" lang="ja-JP" altLang="en-US" dirty="0" smtClean="0"/>
              <a:t>一般的なファイバーの構造としては</a:t>
            </a:r>
            <a:endParaRPr kumimoji="1" lang="en-US" altLang="ja-JP" dirty="0" smtClean="0"/>
          </a:p>
          <a:p>
            <a:endParaRPr kumimoji="1" lang="en-US" altLang="ja-JP" dirty="0" smtClean="0"/>
          </a:p>
          <a:p>
            <a:r>
              <a:rPr kumimoji="1" lang="ja-JP" altLang="en-US" dirty="0" smtClean="0"/>
              <a:t>このように光が伝播するコアの外側にクラッドという層があり、</a:t>
            </a:r>
            <a:endParaRPr kumimoji="1" lang="en-US" altLang="ja-JP" dirty="0" smtClean="0"/>
          </a:p>
          <a:p>
            <a:endParaRPr kumimoji="1" lang="en-US" altLang="ja-JP" dirty="0" smtClean="0"/>
          </a:p>
          <a:p>
            <a:r>
              <a:rPr kumimoji="1" lang="ja-JP" altLang="en-US" dirty="0" smtClean="0"/>
              <a:t>このクラッドの屈折率によってファイバー内の光の伝搬の仕方が変わってきます。（</a:t>
            </a:r>
            <a:r>
              <a:rPr kumimoji="1" lang="en-US" altLang="ja-JP" dirty="0" smtClean="0"/>
              <a:t>4</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3</a:t>
            </a:fld>
            <a:endParaRPr kumimoji="1" lang="ja-JP" altLang="en-US"/>
          </a:p>
        </p:txBody>
      </p:sp>
    </p:spTree>
    <p:extLst>
      <p:ext uri="{BB962C8B-B14F-4D97-AF65-F5344CB8AC3E}">
        <p14:creationId xmlns:p14="http://schemas.microsoft.com/office/powerpoint/2010/main" val="138945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一方、マルチモード干渉センサーはこの図のようにクラッドの無いマルチモードファイバーの両端にシングルモードファイバーを融着した構造となっています。</a:t>
            </a:r>
            <a:endParaRPr kumimoji="1" lang="en-US" altLang="ja-JP" dirty="0" smtClean="0"/>
          </a:p>
          <a:p>
            <a:endParaRPr kumimoji="1" lang="en-US" altLang="ja-JP" dirty="0" smtClean="0"/>
          </a:p>
          <a:p>
            <a:r>
              <a:rPr kumimoji="1" lang="ja-JP" altLang="en-US" dirty="0" smtClean="0"/>
              <a:t>このマルチモードファイバーの部分がセンサー部となり周囲のサンプルが一般的なファイバーのクラッドの部分の役割を果たしています。</a:t>
            </a:r>
            <a:endParaRPr kumimoji="1" lang="en-US" altLang="ja-JP" dirty="0" smtClean="0"/>
          </a:p>
          <a:p>
            <a:endParaRPr kumimoji="1" lang="en-US" altLang="ja-JP" dirty="0" smtClean="0"/>
          </a:p>
          <a:p>
            <a:r>
              <a:rPr kumimoji="1" lang="ja-JP" altLang="en-US" dirty="0" smtClean="0"/>
              <a:t>マルチモード干渉はこの図のようにマルチモードファイバー内のある特定の場所で伝搬する光が互いに干渉を起こす現象のことを言います。</a:t>
            </a:r>
            <a:endParaRPr kumimoji="1" lang="en-US" altLang="ja-JP" dirty="0" smtClean="0"/>
          </a:p>
          <a:p>
            <a:endParaRPr kumimoji="1" lang="en-US" altLang="ja-JP" dirty="0" smtClean="0"/>
          </a:p>
          <a:p>
            <a:r>
              <a:rPr kumimoji="1" lang="ja-JP" altLang="en-US" dirty="0" smtClean="0"/>
              <a:t>この時、出力の光スペクトルを測定すると干渉波長部分でディップかピークが生じます。この式はマルチモード干渉の干渉波長を表しています。</a:t>
            </a:r>
            <a:endParaRPr kumimoji="1" lang="en-US" altLang="ja-JP" dirty="0" smtClean="0"/>
          </a:p>
          <a:p>
            <a:endParaRPr kumimoji="1" lang="en-US" altLang="ja-JP" dirty="0" smtClean="0"/>
          </a:p>
          <a:p>
            <a:r>
              <a:rPr kumimoji="1" lang="ja-JP" altLang="en-US" dirty="0" smtClean="0"/>
              <a:t>この干渉波長はセンサー部の周囲のサンプルの屈折率によって変化するのですがその詳しい原理を次に説明します。（</a:t>
            </a:r>
            <a:r>
              <a:rPr kumimoji="1" lang="en-US" altLang="ja-JP" dirty="0" smtClean="0"/>
              <a:t>5</a:t>
            </a:r>
            <a:r>
              <a:rPr kumimoji="1" lang="ja-JP" altLang="en-US" dirty="0" smtClean="0"/>
              <a:t>ページへ）</a:t>
            </a:r>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en-US" altLang="ja-JP" dirty="0" smtClean="0"/>
              <a:t>5</a:t>
            </a:r>
            <a:r>
              <a:rPr kumimoji="1" lang="ja-JP" altLang="en-US" dirty="0" smtClean="0"/>
              <a:t>ページの続き）この式のコア径</a:t>
            </a:r>
            <a:r>
              <a:rPr kumimoji="1" lang="en-US" altLang="ja-JP" dirty="0" smtClean="0"/>
              <a:t>d</a:t>
            </a:r>
            <a:r>
              <a:rPr kumimoji="1" lang="ja-JP" altLang="en-US" dirty="0" smtClean="0"/>
              <a:t>が変化するので干渉波長も変化します。</a:t>
            </a:r>
            <a:endParaRPr kumimoji="1" lang="en-US" altLang="ja-JP" dirty="0" smtClean="0"/>
          </a:p>
          <a:p>
            <a:endParaRPr kumimoji="1" lang="en-US" altLang="ja-JP" dirty="0" smtClean="0"/>
          </a:p>
          <a:p>
            <a:r>
              <a:rPr kumimoji="1" lang="ja-JP" altLang="en-US" dirty="0" smtClean="0"/>
              <a:t>従来のマルチモード干渉屈折率センサーはこのようにサンプルの屈折率変化を干渉波長のシフト量から測定しています。（</a:t>
            </a:r>
            <a:r>
              <a:rPr kumimoji="1" lang="en-US" altLang="ja-JP" dirty="0" smtClean="0"/>
              <a:t>6</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4</a:t>
            </a:fld>
            <a:endParaRPr kumimoji="1" lang="ja-JP" altLang="en-US"/>
          </a:p>
        </p:txBody>
      </p:sp>
    </p:spTree>
    <p:extLst>
      <p:ext uri="{BB962C8B-B14F-4D97-AF65-F5344CB8AC3E}">
        <p14:creationId xmlns:p14="http://schemas.microsoft.com/office/powerpoint/2010/main" val="417615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まずファイバー内を伝播する光はこのようにコアとクラッドの境界で全反射して伝搬していくのですが</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全反射するときにはグースヘンシェンシフトという現象が生じています。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グースヘンシェンシフトとは簡単に言うとクラッド部分の屈折率によって反射光の出る位置が変化する現象です。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イメージとしてはこの図のようにグースヘンシェンシフト量が大きい場合は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光がクラッドの部分に染み込んだ後、再びコアの部分に出ていくような感じです。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マルチモード干渉ではクラッドの部分がサンプルとなっていますが</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サンプルの屈折率が高いとグースヘンシェンシフト量も大きくなります。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シフト量が大きいとこの図のように（アニメーション）実効的なコア径が大きくなります。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コア径が変化すると（</a:t>
            </a:r>
            <a:r>
              <a:rPr kumimoji="1" lang="en-US" altLang="ja-JP" dirty="0" smtClean="0"/>
              <a:t>4</a:t>
            </a:r>
            <a:r>
              <a:rPr kumimoji="1" lang="ja-JP" altLang="en-US" dirty="0" smtClean="0"/>
              <a:t>ページへ）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B88C539-39D2-4CB9-A71D-A6393CC41F45}" type="slidenum">
              <a:rPr kumimoji="1" lang="ja-JP" altLang="en-US" smtClean="0"/>
              <a:t>5</a:t>
            </a:fld>
            <a:endParaRPr kumimoji="1" lang="ja-JP" altLang="en-US"/>
          </a:p>
        </p:txBody>
      </p:sp>
    </p:spTree>
    <p:extLst>
      <p:ext uri="{BB962C8B-B14F-4D97-AF65-F5344CB8AC3E}">
        <p14:creationId xmlns:p14="http://schemas.microsoft.com/office/powerpoint/2010/main" val="162190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本研究では従来のマルチモード干渉センサーに光コムの技術を応用したセンサーの開発を目指しています。</a:t>
            </a:r>
            <a:endParaRPr kumimoji="1" lang="en-US" altLang="ja-JP" dirty="0" smtClean="0"/>
          </a:p>
          <a:p>
            <a:r>
              <a:rPr kumimoji="1" lang="ja-JP" altLang="en-US" dirty="0" smtClean="0"/>
              <a:t>このセンサーはサンプルの屈折率変化を光コムの周波数領域でのモード同期周波数の変化として見るセンサーです。</a:t>
            </a:r>
            <a:endParaRPr kumimoji="1" lang="en-US" altLang="ja-JP" dirty="0" smtClean="0"/>
          </a:p>
          <a:p>
            <a:r>
              <a:rPr kumimoji="1" lang="ja-JP" altLang="en-US" dirty="0" smtClean="0"/>
              <a:t>まず光コムについて簡単に説明すると</a:t>
            </a:r>
            <a:endParaRPr kumimoji="1" lang="en-US" altLang="ja-JP" dirty="0" smtClean="0"/>
          </a:p>
          <a:p>
            <a:r>
              <a:rPr kumimoji="1" lang="ja-JP" altLang="en-US" dirty="0" smtClean="0"/>
              <a:t>光コムはモード同期レーザーでありこのように周波数領域では櫛の歯のようなスペクトル構造を示します。</a:t>
            </a:r>
            <a:endParaRPr kumimoji="1" lang="en-US" altLang="ja-JP" dirty="0" smtClean="0"/>
          </a:p>
          <a:p>
            <a:r>
              <a:rPr kumimoji="1" lang="ja-JP" altLang="en-US" dirty="0" smtClean="0"/>
              <a:t>この各コムモード間隔を示すモード同期周波数</a:t>
            </a:r>
            <a:r>
              <a:rPr kumimoji="1" lang="en-US" altLang="ja-JP" dirty="0" err="1" smtClean="0"/>
              <a:t>frep</a:t>
            </a:r>
            <a:r>
              <a:rPr kumimoji="1" lang="ja-JP" altLang="en-US" dirty="0" smtClean="0"/>
              <a:t>はこのような式で表されます。</a:t>
            </a:r>
            <a:endParaRPr kumimoji="1" lang="en-US" altLang="ja-JP" dirty="0" smtClean="0"/>
          </a:p>
          <a:p>
            <a:r>
              <a:rPr kumimoji="1" lang="ja-JP" altLang="en-US" dirty="0" smtClean="0"/>
              <a:t>ここでサンプルの屈折率変化でモード同期周波数が変化する原理を説明します。</a:t>
            </a:r>
            <a:r>
              <a:rPr kumimoji="1" lang="en-US" altLang="ja-JP" dirty="0" smtClean="0"/>
              <a:t>(7</a:t>
            </a:r>
            <a:r>
              <a:rPr kumimoji="1" lang="ja-JP" altLang="en-US" dirty="0" smtClean="0"/>
              <a:t>ページへ）</a:t>
            </a:r>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en-US" altLang="ja-JP" dirty="0" smtClean="0"/>
              <a:t>7</a:t>
            </a:r>
            <a:r>
              <a:rPr kumimoji="1" lang="ja-JP" altLang="en-US" dirty="0" smtClean="0"/>
              <a:t>ページの続き）モード同期周波数の式で実際にファイバーの長さは変わりませんが</a:t>
            </a:r>
            <a:endParaRPr kumimoji="1" lang="en-US" altLang="ja-JP" dirty="0" smtClean="0"/>
          </a:p>
          <a:p>
            <a:r>
              <a:rPr kumimoji="1" lang="en-US" altLang="ja-JP" dirty="0" smtClean="0"/>
              <a:t>L</a:t>
            </a:r>
            <a:r>
              <a:rPr kumimoji="1" lang="ja-JP" altLang="en-US" dirty="0" smtClean="0"/>
              <a:t>は実質、光路長を表しているのでサンプルの屈折率が変化するとモード同期周波数も変化するということになります。</a:t>
            </a:r>
            <a:endParaRPr kumimoji="1" lang="en-US" altLang="ja-JP" dirty="0" smtClean="0"/>
          </a:p>
          <a:p>
            <a:r>
              <a:rPr kumimoji="1" lang="ja-JP" altLang="en-US" dirty="0" smtClean="0"/>
              <a:t>このようにサンプルの屈折率変化をモード同期周波数の変化として見ることが出来れば</a:t>
            </a:r>
            <a:endParaRPr kumimoji="1" lang="en-US" altLang="ja-JP" dirty="0" smtClean="0"/>
          </a:p>
          <a:p>
            <a:r>
              <a:rPr kumimoji="1" lang="ja-JP" altLang="en-US" dirty="0" smtClean="0"/>
              <a:t>周波数カウンターを用いることで従来法よりも分解能を一桁から二桁程向上できると考えています。（</a:t>
            </a:r>
            <a:r>
              <a:rPr kumimoji="1" lang="en-US" altLang="ja-JP" dirty="0" smtClean="0"/>
              <a:t>8</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6</a:t>
            </a:fld>
            <a:endParaRPr kumimoji="1" lang="ja-JP" altLang="en-US"/>
          </a:p>
        </p:txBody>
      </p:sp>
    </p:spTree>
    <p:extLst>
      <p:ext uri="{BB962C8B-B14F-4D97-AF65-F5344CB8AC3E}">
        <p14:creationId xmlns:p14="http://schemas.microsoft.com/office/powerpoint/2010/main" val="378578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従来法ではグースヘンシェンシフト量の変化による</a:t>
            </a:r>
            <a:endParaRPr kumimoji="1" lang="en-US" altLang="ja-JP" dirty="0" smtClean="0"/>
          </a:p>
          <a:p>
            <a:endParaRPr kumimoji="1" lang="en-US" altLang="ja-JP" dirty="0" smtClean="0"/>
          </a:p>
          <a:p>
            <a:r>
              <a:rPr kumimoji="1" lang="ja-JP" altLang="en-US" dirty="0" smtClean="0"/>
              <a:t>干渉波長の変化を見ていましたが</a:t>
            </a:r>
            <a:endParaRPr kumimoji="1" lang="en-US" altLang="ja-JP" dirty="0" smtClean="0"/>
          </a:p>
          <a:p>
            <a:r>
              <a:rPr kumimoji="1" lang="ja-JP" altLang="en-US" dirty="0" smtClean="0"/>
              <a:t>本研究でのセンサーはグースヘンシェンシフト量の変化による</a:t>
            </a:r>
            <a:endParaRPr kumimoji="1" lang="en-US" altLang="ja-JP" dirty="0" smtClean="0"/>
          </a:p>
          <a:p>
            <a:r>
              <a:rPr kumimoji="1" lang="ja-JP" altLang="en-US" dirty="0" smtClean="0"/>
              <a:t>光路長の変化に着目します。（アニメーション）</a:t>
            </a:r>
            <a:endParaRPr kumimoji="1" lang="en-US" altLang="ja-JP" dirty="0" smtClean="0"/>
          </a:p>
          <a:p>
            <a:endParaRPr kumimoji="1" lang="en-US" altLang="ja-JP" dirty="0" smtClean="0"/>
          </a:p>
          <a:p>
            <a:r>
              <a:rPr kumimoji="1" lang="ja-JP" altLang="en-US" dirty="0" smtClean="0"/>
              <a:t>この図のようにグースヘンシェンシフト量が大きいと</a:t>
            </a:r>
            <a:endParaRPr kumimoji="1" lang="en-US" altLang="ja-JP" dirty="0" smtClean="0"/>
          </a:p>
          <a:p>
            <a:r>
              <a:rPr kumimoji="1" lang="ja-JP" altLang="en-US" dirty="0" smtClean="0"/>
              <a:t>光がサンプルに染み込む量も多くなるのでその分、光路長が大きくなります。</a:t>
            </a:r>
            <a:endParaRPr kumimoji="1" lang="en-US" altLang="ja-JP" dirty="0" smtClean="0"/>
          </a:p>
          <a:p>
            <a:endParaRPr kumimoji="1" lang="en-US" altLang="ja-JP" dirty="0" smtClean="0"/>
          </a:p>
          <a:p>
            <a:r>
              <a:rPr kumimoji="1" lang="ja-JP" altLang="en-US" dirty="0" smtClean="0"/>
              <a:t>光路長が大きくなると（</a:t>
            </a:r>
            <a:r>
              <a:rPr kumimoji="1" lang="en-US" altLang="ja-JP" dirty="0" smtClean="0"/>
              <a:t>6</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BB88C539-39D2-4CB9-A71D-A6393CC41F45}" type="slidenum">
              <a:rPr kumimoji="1" lang="ja-JP" altLang="en-US" smtClean="0"/>
              <a:t>7</a:t>
            </a:fld>
            <a:endParaRPr kumimoji="1" lang="ja-JP" altLang="en-US"/>
          </a:p>
        </p:txBody>
      </p:sp>
    </p:spTree>
    <p:extLst>
      <p:ext uri="{BB962C8B-B14F-4D97-AF65-F5344CB8AC3E}">
        <p14:creationId xmlns:p14="http://schemas.microsoft.com/office/powerpoint/2010/main" val="162190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ここからは実験内容についてですがまず、</a:t>
            </a:r>
            <a:endParaRPr kumimoji="1" lang="en-US" altLang="ja-JP" dirty="0" smtClean="0"/>
          </a:p>
          <a:p>
            <a:r>
              <a:rPr kumimoji="1" lang="ja-JP" altLang="en-US" dirty="0" smtClean="0"/>
              <a:t>使用するマルチモード</a:t>
            </a:r>
            <a:r>
              <a:rPr kumimoji="1" lang="ja-JP" altLang="en-US" dirty="0" smtClean="0"/>
              <a:t>干渉センサーの構造はこの図のような構造となっています。</a:t>
            </a:r>
            <a:endParaRPr kumimoji="1" lang="en-US" altLang="ja-JP" dirty="0" smtClean="0"/>
          </a:p>
          <a:p>
            <a:endParaRPr kumimoji="1" lang="en-US" altLang="ja-JP" dirty="0" smtClean="0"/>
          </a:p>
          <a:p>
            <a:r>
              <a:rPr kumimoji="1" lang="ja-JP" altLang="en-US" dirty="0" smtClean="0"/>
              <a:t>センサー部はこのように</a:t>
            </a:r>
            <a:endParaRPr kumimoji="1" lang="en-US" altLang="ja-JP" dirty="0" smtClean="0"/>
          </a:p>
          <a:p>
            <a:r>
              <a:rPr kumimoji="1" lang="ja-JP" altLang="en-US" dirty="0" smtClean="0"/>
              <a:t>ガラス管の中にマルチモード干渉のファイバーを通してあります。</a:t>
            </a:r>
            <a:endParaRPr kumimoji="1" lang="en-US" altLang="ja-JP" dirty="0" smtClean="0"/>
          </a:p>
          <a:p>
            <a:endParaRPr kumimoji="1" lang="en-US" altLang="ja-JP" dirty="0" smtClean="0"/>
          </a:p>
          <a:p>
            <a:r>
              <a:rPr kumimoji="1" lang="ja-JP" altLang="en-US" dirty="0" smtClean="0"/>
              <a:t>ガラス管の両端はシリコンゴムで閉じて</a:t>
            </a:r>
            <a:r>
              <a:rPr kumimoji="1" lang="ja-JP" altLang="en-US" dirty="0" smtClean="0"/>
              <a:t>あり</a:t>
            </a:r>
            <a:endParaRPr kumimoji="1" lang="en-US" altLang="ja-JP" dirty="0" smtClean="0"/>
          </a:p>
          <a:p>
            <a:endParaRPr kumimoji="1" lang="en-US" altLang="ja-JP" dirty="0" smtClean="0"/>
          </a:p>
          <a:p>
            <a:r>
              <a:rPr kumimoji="1" lang="ja-JP" altLang="en-US" dirty="0" smtClean="0"/>
              <a:t>そしてサンプルをここから入れてセンサー部をサンプルにひたす</a:t>
            </a:r>
            <a:endParaRPr kumimoji="1" lang="en-US" altLang="ja-JP" dirty="0" smtClean="0"/>
          </a:p>
          <a:p>
            <a:r>
              <a:rPr kumimoji="1" lang="ja-JP" altLang="en-US" dirty="0" smtClean="0"/>
              <a:t>といった構造となっています（</a:t>
            </a:r>
            <a:r>
              <a:rPr kumimoji="1" lang="en-US" altLang="ja-JP" dirty="0" smtClean="0"/>
              <a:t>9</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8</a:t>
            </a:fld>
            <a:endParaRPr kumimoji="1" lang="ja-JP" altLang="en-US"/>
          </a:p>
        </p:txBody>
      </p:sp>
    </p:spTree>
    <p:extLst>
      <p:ext uri="{BB962C8B-B14F-4D97-AF65-F5344CB8AC3E}">
        <p14:creationId xmlns:p14="http://schemas.microsoft.com/office/powerpoint/2010/main" val="162714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まずマルチモード干渉センサー</a:t>
            </a:r>
            <a:r>
              <a:rPr kumimoji="1" lang="ja-JP" altLang="en-US" dirty="0" smtClean="0"/>
              <a:t>の性能</a:t>
            </a:r>
            <a:r>
              <a:rPr kumimoji="1" lang="ja-JP" altLang="en-US" dirty="0" smtClean="0"/>
              <a:t>評価実験を</a:t>
            </a:r>
            <a:r>
              <a:rPr kumimoji="1" lang="ja-JP" altLang="en-US" dirty="0" smtClean="0"/>
              <a:t>行いました。</a:t>
            </a:r>
            <a:endParaRPr kumimoji="1" lang="en-US" altLang="ja-JP" dirty="0" smtClean="0"/>
          </a:p>
          <a:p>
            <a:r>
              <a:rPr kumimoji="1" lang="ja-JP" altLang="en-US" dirty="0" smtClean="0"/>
              <a:t>この図は性能評価実験の実験系を表しています。</a:t>
            </a:r>
            <a:endParaRPr kumimoji="1" lang="en-US" altLang="ja-JP" dirty="0" smtClean="0"/>
          </a:p>
          <a:p>
            <a:endParaRPr kumimoji="1" lang="en-US" altLang="ja-JP" dirty="0" smtClean="0"/>
          </a:p>
          <a:p>
            <a:r>
              <a:rPr kumimoji="1" lang="ja-JP" altLang="en-US" dirty="0" smtClean="0"/>
              <a:t>簡単に説明すると</a:t>
            </a:r>
            <a:r>
              <a:rPr kumimoji="1" lang="en-US" altLang="ja-JP" dirty="0" smtClean="0"/>
              <a:t>LD</a:t>
            </a:r>
            <a:r>
              <a:rPr kumimoji="1" lang="ja-JP" altLang="en-US" dirty="0" smtClean="0"/>
              <a:t>から出た光は</a:t>
            </a:r>
            <a:r>
              <a:rPr kumimoji="1" lang="en-US" altLang="ja-JP" dirty="0" smtClean="0"/>
              <a:t>WDM</a:t>
            </a:r>
            <a:r>
              <a:rPr kumimoji="1" lang="ja-JP" altLang="en-US" dirty="0" smtClean="0"/>
              <a:t>カプラを通じてエルビウム添加ファイバー</a:t>
            </a:r>
            <a:r>
              <a:rPr kumimoji="1" lang="en-US" altLang="ja-JP" dirty="0" smtClean="0"/>
              <a:t>EDF</a:t>
            </a:r>
            <a:r>
              <a:rPr kumimoji="1" lang="ja-JP" altLang="en-US" dirty="0" smtClean="0"/>
              <a:t>へ流れます。</a:t>
            </a:r>
            <a:endParaRPr kumimoji="1" lang="en-US" altLang="ja-JP" dirty="0" smtClean="0"/>
          </a:p>
          <a:p>
            <a:r>
              <a:rPr kumimoji="1" lang="en-US" altLang="ja-JP" dirty="0" smtClean="0"/>
              <a:t>EDF</a:t>
            </a:r>
            <a:r>
              <a:rPr kumimoji="1" lang="ja-JP" altLang="en-US" dirty="0" smtClean="0"/>
              <a:t>で光は励起され</a:t>
            </a:r>
            <a:r>
              <a:rPr kumimoji="1" lang="en-US" altLang="ja-JP" dirty="0" smtClean="0"/>
              <a:t>1550nm</a:t>
            </a:r>
            <a:r>
              <a:rPr kumimoji="1" lang="ja-JP" altLang="en-US" dirty="0" smtClean="0"/>
              <a:t>帯の光となります。</a:t>
            </a:r>
            <a:endParaRPr kumimoji="1" lang="en-US" altLang="ja-JP" dirty="0" smtClean="0"/>
          </a:p>
          <a:p>
            <a:r>
              <a:rPr kumimoji="1" lang="ja-JP" altLang="en-US" dirty="0" smtClean="0"/>
              <a:t>励起された光はアイソレータによって共振器内を一定の方向に流れます。</a:t>
            </a:r>
            <a:endParaRPr kumimoji="1" lang="en-US" altLang="ja-JP" dirty="0" smtClean="0"/>
          </a:p>
          <a:p>
            <a:r>
              <a:rPr kumimoji="1" lang="ja-JP" altLang="en-US" dirty="0" smtClean="0"/>
              <a:t>光の偏光状態は三軸偏波コントローラによって調整されます。</a:t>
            </a:r>
            <a:endParaRPr kumimoji="1" lang="en-US" altLang="ja-JP" dirty="0" smtClean="0"/>
          </a:p>
          <a:p>
            <a:r>
              <a:rPr kumimoji="1" lang="ja-JP" altLang="en-US" dirty="0" smtClean="0"/>
              <a:t>出力としてこの</a:t>
            </a:r>
            <a:r>
              <a:rPr kumimoji="1" lang="en-US" altLang="ja-JP" dirty="0" smtClean="0"/>
              <a:t>70</a:t>
            </a:r>
            <a:r>
              <a:rPr kumimoji="1" lang="ja-JP" altLang="en-US" dirty="0" smtClean="0"/>
              <a:t>：</a:t>
            </a:r>
            <a:r>
              <a:rPr kumimoji="1" lang="en-US" altLang="ja-JP" dirty="0" smtClean="0"/>
              <a:t>30</a:t>
            </a:r>
            <a:r>
              <a:rPr kumimoji="1" lang="ja-JP" altLang="en-US" dirty="0" smtClean="0"/>
              <a:t>の分岐カプラから</a:t>
            </a:r>
            <a:r>
              <a:rPr kumimoji="1" lang="en-US" altLang="ja-JP" dirty="0" smtClean="0"/>
              <a:t>1550nm</a:t>
            </a:r>
            <a:r>
              <a:rPr kumimoji="1" lang="ja-JP" altLang="en-US" dirty="0" smtClean="0"/>
              <a:t>帯の光が出力されます。</a:t>
            </a:r>
            <a:endParaRPr kumimoji="1" lang="en-US" altLang="ja-JP" dirty="0" smtClean="0"/>
          </a:p>
          <a:p>
            <a:r>
              <a:rPr kumimoji="1" lang="ja-JP" altLang="en-US" dirty="0" smtClean="0"/>
              <a:t>ここまでが通常の光コム共振器の系です。</a:t>
            </a:r>
            <a:endParaRPr kumimoji="1" lang="en-US" altLang="ja-JP" dirty="0" smtClean="0"/>
          </a:p>
          <a:p>
            <a:endParaRPr kumimoji="1" lang="en-US" altLang="ja-JP" dirty="0" smtClean="0"/>
          </a:p>
          <a:p>
            <a:r>
              <a:rPr kumimoji="1" lang="ja-JP" altLang="en-US" dirty="0" smtClean="0"/>
              <a:t>この出力波長に対応するために</a:t>
            </a:r>
            <a:r>
              <a:rPr kumimoji="1" lang="en-US" altLang="ja-JP" dirty="0" smtClean="0"/>
              <a:t>4</a:t>
            </a:r>
            <a:r>
              <a:rPr kumimoji="1" lang="ja-JP" altLang="en-US" dirty="0" smtClean="0"/>
              <a:t>次の干渉が</a:t>
            </a:r>
            <a:r>
              <a:rPr kumimoji="1" lang="en-US" altLang="ja-JP" dirty="0" smtClean="0"/>
              <a:t>1560nm</a:t>
            </a:r>
            <a:r>
              <a:rPr kumimoji="1" lang="ja-JP" altLang="en-US" dirty="0" smtClean="0"/>
              <a:t>付近に出るようにマルチモード干渉</a:t>
            </a:r>
            <a:r>
              <a:rPr kumimoji="1" lang="ja-JP" altLang="en-US" dirty="0" smtClean="0"/>
              <a:t>センサーは設計されています。</a:t>
            </a:r>
            <a:endParaRPr kumimoji="1" lang="en-US" altLang="ja-JP" dirty="0" smtClean="0"/>
          </a:p>
          <a:p>
            <a:endParaRPr kumimoji="1" lang="en-US" altLang="ja-JP" dirty="0" smtClean="0"/>
          </a:p>
          <a:p>
            <a:r>
              <a:rPr kumimoji="1" lang="ja-JP" altLang="en-US" dirty="0" smtClean="0"/>
              <a:t>今回はマルチモード干渉センサーの性能評価を行うので</a:t>
            </a:r>
            <a:endParaRPr kumimoji="1" lang="en-US" altLang="ja-JP" dirty="0" smtClean="0"/>
          </a:p>
          <a:p>
            <a:r>
              <a:rPr kumimoji="1" lang="ja-JP" altLang="en-US" dirty="0" smtClean="0"/>
              <a:t>このように出力部にマルチモード干渉センサーを入れた時と入れていない時のスペクトルを光スペクトラムアナライザーで測定し、スペクトル形状を比較しました。（</a:t>
            </a:r>
            <a:r>
              <a:rPr kumimoji="1" lang="en-US" altLang="ja-JP" dirty="0" smtClean="0"/>
              <a:t>10</a:t>
            </a:r>
            <a:r>
              <a:rPr kumimoji="1" lang="ja-JP" altLang="en-US" dirty="0" smtClean="0"/>
              <a:t>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9</a:t>
            </a:fld>
            <a:endParaRPr kumimoji="1" lang="ja-JP" altLang="en-US"/>
          </a:p>
        </p:txBody>
      </p:sp>
    </p:spTree>
    <p:extLst>
      <p:ext uri="{BB962C8B-B14F-4D97-AF65-F5344CB8AC3E}">
        <p14:creationId xmlns:p14="http://schemas.microsoft.com/office/powerpoint/2010/main" val="49957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78AEF48D-AEE9-EA4C-B8EA-5DF7E9630328}" type="slidenum">
              <a:rPr lang="en-US" altLang="ja-JP"/>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B1D69999-0293-2A49-A8B6-CEC7BDB09A26}" type="slidenum">
              <a:rPr lang="en-US" altLang="ja-JP"/>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24B62B53-F176-C845-835E-5C6710E987DC}" type="slidenum">
              <a:rPr lang="en-US" altLang="ja-JP"/>
              <a:pPr/>
              <a: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3A2109B5-A92A-1444-A4C6-C79D4EFD3AEA}"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D366A1D9-7AED-EB42-BC41-C7F36AB2122E}" type="slidenum">
              <a:rPr lang="en-US" altLang="ja-JP"/>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0D787E38-693A-6743-8DAB-B75ACEEB0608}" type="slidenum">
              <a:rPr lang="en-US" altLang="ja-JP"/>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A4370BEB-AF22-0A45-B438-75B028E4A28F}" type="slidenum">
              <a:rPr lang="en-US" altLang="ja-JP"/>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smtClean="0"/>
            </a:lvl1pPr>
          </a:lstStyle>
          <a:p>
            <a:fld id="{55589BB8-1DF4-D04C-A52F-987061ADF210}" type="slidenum">
              <a:rPr lang="en-US" altLang="ja-JP"/>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smtClean="0"/>
            </a:lvl1pPr>
          </a:lstStyle>
          <a:p>
            <a:fld id="{E9A106F0-3CB3-8B40-8B96-B95372B3FF8B}" type="slidenum">
              <a:rPr lang="en-US" altLang="ja-JP"/>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smtClean="0"/>
            </a:lvl1pPr>
          </a:lstStyle>
          <a:p>
            <a:fld id="{16473CA8-F4FF-8B4A-8631-07BFAC0C8047}" type="slidenum">
              <a:rPr lang="en-US" altLang="ja-JP"/>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6AE63AA4-4445-B54F-88F2-0B67D87A70B6}" type="slidenum">
              <a:rPr lang="en-US" altLang="ja-JP"/>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23A83B26-092C-0949-9333-9CC7E4599059}" type="slidenum">
              <a:rPr lang="en-US" altLang="ja-JP"/>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endParaRPr lang="en-US" altLang="ja-JP"/>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en-US" altLang="ja-JP"/>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8E014E-CFBD-7D48-8759-1008BF7E64F7}" type="slidenum">
              <a:rPr lang="en-US" altLang="ja-JP"/>
              <a:pPr/>
              <a:t>‹#›</a:t>
            </a:fld>
            <a:endParaRPr lang="en-US" altLang="ja-JP"/>
          </a:p>
        </p:txBody>
      </p:sp>
      <p:sp>
        <p:nvSpPr>
          <p:cNvPr id="95" name="Rectangle 7"/>
          <p:cNvSpPr>
            <a:spLocks noChangeArrowheads="1"/>
          </p:cNvSpPr>
          <p:nvPr/>
        </p:nvSpPr>
        <p:spPr bwMode="auto">
          <a:xfrm>
            <a:off x="0" y="381000"/>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0"/>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3778" y="1078261"/>
            <a:ext cx="10369152" cy="1077218"/>
          </a:xfrm>
          <a:prstGeom prst="rect">
            <a:avLst/>
          </a:prstGeom>
          <a:noFill/>
        </p:spPr>
        <p:txBody>
          <a:bodyPr wrap="square" rtlCol="0">
            <a:spAutoFit/>
          </a:bodyPr>
          <a:lstStyle/>
          <a:p>
            <a:pPr algn="ctr"/>
            <a:r>
              <a:rPr lang="ja-JP" altLang="en-US" sz="3200" dirty="0" smtClean="0"/>
              <a:t>ファイバー光コム共振器内マルチモード干渉を用いた</a:t>
            </a:r>
            <a:endParaRPr lang="en-US" altLang="ja-JP" sz="3200" dirty="0" smtClean="0"/>
          </a:p>
          <a:p>
            <a:pPr algn="ctr"/>
            <a:r>
              <a:rPr lang="ja-JP" altLang="en-US" sz="3200" dirty="0" smtClean="0"/>
              <a:t>屈折率センサーに関する研究</a:t>
            </a:r>
            <a:endParaRPr kumimoji="1" lang="en-US" altLang="ja-JP" sz="3200" dirty="0" smtClean="0"/>
          </a:p>
        </p:txBody>
      </p:sp>
      <p:sp>
        <p:nvSpPr>
          <p:cNvPr id="5" name="テキスト ボックス 4"/>
          <p:cNvSpPr txBox="1"/>
          <p:nvPr/>
        </p:nvSpPr>
        <p:spPr>
          <a:xfrm>
            <a:off x="2000672" y="4832105"/>
            <a:ext cx="5760640" cy="523220"/>
          </a:xfrm>
          <a:prstGeom prst="rect">
            <a:avLst/>
          </a:prstGeom>
          <a:noFill/>
        </p:spPr>
        <p:txBody>
          <a:bodyPr wrap="square" rtlCol="0">
            <a:spAutoFit/>
          </a:bodyPr>
          <a:lstStyle/>
          <a:p>
            <a:pPr algn="ctr"/>
            <a:r>
              <a:rPr kumimoji="1" lang="ja-JP" altLang="en-US" sz="2800" dirty="0" smtClean="0"/>
              <a:t>安井研究室　永井　洸丞</a:t>
            </a:r>
            <a:endParaRPr kumimoji="1" lang="ja-JP" altLang="en-US" sz="2800" dirty="0"/>
          </a:p>
        </p:txBody>
      </p:sp>
    </p:spTree>
    <p:extLst>
      <p:ext uri="{BB962C8B-B14F-4D97-AF65-F5344CB8AC3E}">
        <p14:creationId xmlns:p14="http://schemas.microsoft.com/office/powerpoint/2010/main" val="4514672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2971"/>
            <a:ext cx="4913000" cy="4544700"/>
          </a:xfrm>
          <a:prstGeom prst="rect">
            <a:avLst/>
          </a:prstGeom>
          <a:noFill/>
          <a:ln>
            <a:noFill/>
          </a:ln>
        </p:spPr>
      </p:pic>
      <p:sp>
        <p:nvSpPr>
          <p:cNvPr id="3" name="テキスト ボックス 2"/>
          <p:cNvSpPr txBox="1"/>
          <p:nvPr/>
        </p:nvSpPr>
        <p:spPr>
          <a:xfrm>
            <a:off x="488504" y="836712"/>
            <a:ext cx="9217024" cy="646331"/>
          </a:xfrm>
          <a:prstGeom prst="rect">
            <a:avLst/>
          </a:prstGeom>
          <a:noFill/>
        </p:spPr>
        <p:txBody>
          <a:bodyPr wrap="square" rtlCol="0">
            <a:spAutoFit/>
          </a:bodyPr>
          <a:lstStyle/>
          <a:p>
            <a:r>
              <a:rPr lang="ja-JP" altLang="en-US" sz="3600" dirty="0" smtClean="0"/>
              <a:t>マルチモード干渉センサーの性能評価</a:t>
            </a:r>
            <a:endParaRPr kumimoji="1" lang="ja-JP" altLang="en-US" sz="3600" dirty="0"/>
          </a:p>
        </p:txBody>
      </p:sp>
      <p:sp>
        <p:nvSpPr>
          <p:cNvPr id="4" name="テキスト ボックス 3"/>
          <p:cNvSpPr txBox="1"/>
          <p:nvPr/>
        </p:nvSpPr>
        <p:spPr>
          <a:xfrm>
            <a:off x="872324" y="1744766"/>
            <a:ext cx="3168352" cy="523220"/>
          </a:xfrm>
          <a:prstGeom prst="rect">
            <a:avLst/>
          </a:prstGeom>
          <a:noFill/>
        </p:spPr>
        <p:txBody>
          <a:bodyPr wrap="square" rtlCol="0">
            <a:spAutoFit/>
          </a:bodyPr>
          <a:lstStyle/>
          <a:p>
            <a:r>
              <a:rPr kumimoji="1" lang="ja-JP" altLang="en-US" sz="2800" dirty="0" smtClean="0"/>
              <a:t>スペクトル比較図</a:t>
            </a:r>
            <a:endParaRPr kumimoji="1" lang="ja-JP" altLang="en-US" sz="2800" dirty="0"/>
          </a:p>
        </p:txBody>
      </p:sp>
      <p:pic>
        <p:nvPicPr>
          <p:cNvPr id="5" name="図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343" y="2132856"/>
            <a:ext cx="4654693" cy="4604931"/>
          </a:xfrm>
          <a:prstGeom prst="rect">
            <a:avLst/>
          </a:prstGeom>
          <a:noFill/>
          <a:ln>
            <a:noFill/>
          </a:ln>
        </p:spPr>
      </p:pic>
      <p:sp>
        <p:nvSpPr>
          <p:cNvPr id="6" name="テキスト ボックス 5"/>
          <p:cNvSpPr txBox="1"/>
          <p:nvPr/>
        </p:nvSpPr>
        <p:spPr>
          <a:xfrm>
            <a:off x="5861294" y="1744766"/>
            <a:ext cx="2664296" cy="523220"/>
          </a:xfrm>
          <a:prstGeom prst="rect">
            <a:avLst/>
          </a:prstGeom>
          <a:noFill/>
        </p:spPr>
        <p:txBody>
          <a:bodyPr wrap="square" rtlCol="0">
            <a:spAutoFit/>
          </a:bodyPr>
          <a:lstStyle/>
          <a:p>
            <a:pPr algn="ctr"/>
            <a:r>
              <a:rPr kumimoji="1" lang="ja-JP" altLang="en-US" sz="2800" dirty="0" smtClean="0"/>
              <a:t>強度比較図</a:t>
            </a:r>
            <a:endParaRPr kumimoji="1" lang="ja-JP" altLang="en-US" sz="2800" dirty="0"/>
          </a:p>
        </p:txBody>
      </p:sp>
    </p:spTree>
    <p:extLst>
      <p:ext uri="{BB962C8B-B14F-4D97-AF65-F5344CB8AC3E}">
        <p14:creationId xmlns:p14="http://schemas.microsoft.com/office/powerpoint/2010/main" val="35932007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4488" y="626519"/>
            <a:ext cx="9361040" cy="523220"/>
          </a:xfrm>
          <a:prstGeom prst="rect">
            <a:avLst/>
          </a:prstGeom>
          <a:noFill/>
        </p:spPr>
        <p:txBody>
          <a:bodyPr wrap="square" rtlCol="0">
            <a:spAutoFit/>
          </a:bodyPr>
          <a:lstStyle/>
          <a:p>
            <a:r>
              <a:rPr kumimoji="1" lang="en-US" altLang="ja-JP" sz="2800" dirty="0" smtClean="0"/>
              <a:t>MMI</a:t>
            </a:r>
            <a:r>
              <a:rPr kumimoji="1" lang="ja-JP" altLang="en-US" sz="2800" dirty="0" smtClean="0"/>
              <a:t>センサー入りの光コム共振器の出力スペクトル測定</a:t>
            </a:r>
            <a:endParaRPr kumimoji="1" lang="ja-JP" altLang="en-US" sz="2800" dirty="0"/>
          </a:p>
        </p:txBody>
      </p:sp>
      <p:sp>
        <p:nvSpPr>
          <p:cNvPr id="4" name="テキスト ボックス 3"/>
          <p:cNvSpPr txBox="1"/>
          <p:nvPr/>
        </p:nvSpPr>
        <p:spPr>
          <a:xfrm>
            <a:off x="365812" y="1177588"/>
            <a:ext cx="1260140" cy="523220"/>
          </a:xfrm>
          <a:prstGeom prst="rect">
            <a:avLst/>
          </a:prstGeom>
          <a:solidFill>
            <a:srgbClr val="002060"/>
          </a:solidFill>
        </p:spPr>
        <p:txBody>
          <a:bodyPr wrap="square" rtlCol="0">
            <a:spAutoFit/>
          </a:bodyPr>
          <a:lstStyle/>
          <a:p>
            <a:pPr algn="ctr"/>
            <a:r>
              <a:rPr kumimoji="1" lang="ja-JP" altLang="en-US" sz="2800" dirty="0" smtClean="0">
                <a:solidFill>
                  <a:srgbClr val="FFFF00"/>
                </a:solidFill>
              </a:rPr>
              <a:t>実験系</a:t>
            </a:r>
            <a:endParaRPr kumimoji="1" lang="ja-JP" altLang="en-US" sz="2800" dirty="0">
              <a:solidFill>
                <a:srgbClr val="FFFF00"/>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700808"/>
            <a:ext cx="878497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1727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1700807"/>
            <a:ext cx="4399706" cy="5029749"/>
          </a:xfrm>
          <a:prstGeom prst="rect">
            <a:avLst/>
          </a:prstGeom>
          <a:noFill/>
          <a:ln>
            <a:noFill/>
          </a:ln>
        </p:spPr>
      </p:pic>
      <p:sp>
        <p:nvSpPr>
          <p:cNvPr id="3" name="テキスト ボックス 2"/>
          <p:cNvSpPr txBox="1"/>
          <p:nvPr/>
        </p:nvSpPr>
        <p:spPr>
          <a:xfrm>
            <a:off x="1003387" y="638437"/>
            <a:ext cx="7337598" cy="523220"/>
          </a:xfrm>
          <a:prstGeom prst="rect">
            <a:avLst/>
          </a:prstGeom>
          <a:noFill/>
        </p:spPr>
        <p:txBody>
          <a:bodyPr wrap="square" rtlCol="0">
            <a:spAutoFit/>
          </a:bodyPr>
          <a:lstStyle/>
          <a:p>
            <a:r>
              <a:rPr kumimoji="1" lang="en-US" altLang="ja-JP" sz="2800" dirty="0" smtClean="0"/>
              <a:t>MMF</a:t>
            </a:r>
            <a:r>
              <a:rPr kumimoji="1" lang="ja-JP" altLang="en-US" sz="2800" dirty="0" smtClean="0"/>
              <a:t>入りの光コム共振器の光スペクトル</a:t>
            </a:r>
            <a:endParaRPr kumimoji="1" lang="ja-JP" altLang="en-US" sz="2800" dirty="0"/>
          </a:p>
        </p:txBody>
      </p:sp>
      <p:sp>
        <p:nvSpPr>
          <p:cNvPr id="4" name="テキスト ボックス 3"/>
          <p:cNvSpPr txBox="1"/>
          <p:nvPr/>
        </p:nvSpPr>
        <p:spPr>
          <a:xfrm>
            <a:off x="704528" y="1260768"/>
            <a:ext cx="7920880" cy="461665"/>
          </a:xfrm>
          <a:prstGeom prst="rect">
            <a:avLst/>
          </a:prstGeom>
          <a:noFill/>
        </p:spPr>
        <p:txBody>
          <a:bodyPr wrap="square" rtlCol="0">
            <a:spAutoFit/>
          </a:bodyPr>
          <a:lstStyle/>
          <a:p>
            <a:r>
              <a:rPr kumimoji="1" lang="ja-JP" altLang="en-US" sz="2400" dirty="0" smtClean="0"/>
              <a:t>モード同期時のスペクトル</a:t>
            </a:r>
            <a:endParaRPr kumimoji="1" lang="ja-JP" altLang="en-US" sz="2400" dirty="0"/>
          </a:p>
        </p:txBody>
      </p:sp>
      <p:sp>
        <p:nvSpPr>
          <p:cNvPr id="5" name="テキスト ボックス 4"/>
          <p:cNvSpPr txBox="1"/>
          <p:nvPr/>
        </p:nvSpPr>
        <p:spPr>
          <a:xfrm>
            <a:off x="5385048" y="1260768"/>
            <a:ext cx="4680520" cy="461665"/>
          </a:xfrm>
          <a:prstGeom prst="rect">
            <a:avLst/>
          </a:prstGeom>
          <a:noFill/>
        </p:spPr>
        <p:txBody>
          <a:bodyPr wrap="square" rtlCol="0">
            <a:spAutoFit/>
          </a:bodyPr>
          <a:lstStyle/>
          <a:p>
            <a:r>
              <a:rPr kumimoji="1" lang="ja-JP" altLang="en-US" sz="2400" dirty="0" smtClean="0"/>
              <a:t>非モード同期時のスペクトル</a:t>
            </a:r>
            <a:endParaRPr kumimoji="1" lang="ja-JP" alt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68" y="1700806"/>
            <a:ext cx="5114564" cy="502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7547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2600" y="764704"/>
            <a:ext cx="8136904" cy="584775"/>
          </a:xfrm>
          <a:prstGeom prst="rect">
            <a:avLst/>
          </a:prstGeom>
          <a:noFill/>
        </p:spPr>
        <p:txBody>
          <a:bodyPr wrap="square" rtlCol="0">
            <a:spAutoFit/>
          </a:bodyPr>
          <a:lstStyle/>
          <a:p>
            <a:r>
              <a:rPr kumimoji="1" lang="en-US" altLang="ja-JP" sz="3200" dirty="0" smtClean="0"/>
              <a:t>MMF</a:t>
            </a:r>
            <a:r>
              <a:rPr kumimoji="1" lang="ja-JP" altLang="en-US" sz="3200" dirty="0" smtClean="0"/>
              <a:t>入りの光コム共振器の</a:t>
            </a:r>
            <a:r>
              <a:rPr kumimoji="1" lang="en-US" altLang="ja-JP" sz="3200" dirty="0" smtClean="0"/>
              <a:t>RF</a:t>
            </a:r>
            <a:r>
              <a:rPr kumimoji="1" lang="ja-JP" altLang="en-US" sz="3200" dirty="0" smtClean="0"/>
              <a:t>スペクトル</a:t>
            </a:r>
            <a:endParaRPr kumimoji="1" lang="ja-JP" altLang="en-US" sz="3200"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772816"/>
            <a:ext cx="6624736" cy="490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テキスト ボックス 3"/>
              <p:cNvSpPr txBox="1"/>
              <p:nvPr/>
            </p:nvSpPr>
            <p:spPr>
              <a:xfrm>
                <a:off x="6537176" y="2515724"/>
                <a:ext cx="2736304" cy="859531"/>
              </a:xfrm>
              <a:prstGeom prst="rect">
                <a:avLst/>
              </a:prstGeom>
              <a:noFill/>
              <a:ln w="28575">
                <a:solidFill>
                  <a:srgbClr val="FF0000"/>
                </a:solidFill>
              </a:ln>
            </p:spPr>
            <p:txBody>
              <a:bodyPr wrap="square" rtlCol="0">
                <a:spAutoFit/>
              </a:bodyPr>
              <a:lstStyle/>
              <a:p>
                <a:r>
                  <a:rPr kumimoji="1" lang="ja-JP" altLang="en-US" sz="2400" dirty="0" smtClean="0"/>
                  <a:t>モード同期周波数</a:t>
                </a:r>
                <a:endParaRPr kumimoji="1" lang="en-US" altLang="ja-JP" sz="2400" dirty="0" smtClean="0"/>
              </a:p>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𝑓</m:t>
                          </m:r>
                        </m:e>
                        <m:sub>
                          <m:r>
                            <a:rPr kumimoji="1" lang="en-US" altLang="ja-JP" sz="2400" b="0" i="1" smtClean="0">
                              <a:latin typeface="Cambria Math"/>
                            </a:rPr>
                            <m:t>𝑟𝑒𝑝</m:t>
                          </m:r>
                        </m:sub>
                      </m:sSub>
                      <m:r>
                        <a:rPr kumimoji="1" lang="en-US" altLang="ja-JP" sz="2400" b="0" i="1" smtClean="0">
                          <a:latin typeface="Cambria Math"/>
                        </a:rPr>
                        <m:t>=51</m:t>
                      </m:r>
                      <m:r>
                        <a:rPr kumimoji="1" lang="en-US" altLang="ja-JP" sz="2400" b="0" i="1" smtClean="0">
                          <a:latin typeface="Cambria Math"/>
                        </a:rPr>
                        <m:t>𝑀𝐻𝑧</m:t>
                      </m:r>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537176" y="2515724"/>
                <a:ext cx="2736304" cy="859531"/>
              </a:xfrm>
              <a:prstGeom prst="rect">
                <a:avLst/>
              </a:prstGeom>
              <a:blipFill rotWithShape="1">
                <a:blip r:embed="rId4"/>
                <a:stretch>
                  <a:fillRect l="-2863" t="-6164" b="-4110"/>
                </a:stretch>
              </a:blipFill>
              <a:ln w="28575">
                <a:solidFill>
                  <a:srgbClr val="FF0000"/>
                </a:solidFill>
              </a:ln>
            </p:spPr>
            <p:txBody>
              <a:bodyPr/>
              <a:lstStyle/>
              <a:p>
                <a:r>
                  <a:rPr lang="ja-JP" altLang="en-US">
                    <a:noFill/>
                  </a:rPr>
                  <a:t> </a:t>
                </a:r>
              </a:p>
            </p:txBody>
          </p:sp>
        </mc:Fallback>
      </mc:AlternateContent>
      <p:sp>
        <p:nvSpPr>
          <p:cNvPr id="5" name="テキスト ボックス 4"/>
          <p:cNvSpPr txBox="1"/>
          <p:nvPr/>
        </p:nvSpPr>
        <p:spPr>
          <a:xfrm>
            <a:off x="1812726" y="1541983"/>
            <a:ext cx="3960440" cy="461665"/>
          </a:xfrm>
          <a:prstGeom prst="rect">
            <a:avLst/>
          </a:prstGeom>
          <a:noFill/>
        </p:spPr>
        <p:txBody>
          <a:bodyPr wrap="square" rtlCol="0">
            <a:spAutoFit/>
          </a:bodyPr>
          <a:lstStyle/>
          <a:p>
            <a:r>
              <a:rPr lang="ja-JP" altLang="en-US" sz="2400" dirty="0" smtClean="0">
                <a:solidFill>
                  <a:srgbClr val="FF0000"/>
                </a:solidFill>
              </a:rPr>
              <a:t>周波数領域でのコムモード</a:t>
            </a:r>
            <a:endParaRPr kumimoji="1" lang="ja-JP" altLang="en-US" sz="2400" dirty="0">
              <a:solidFill>
                <a:srgbClr val="FF0000"/>
              </a:solidFill>
            </a:endParaRPr>
          </a:p>
        </p:txBody>
      </p:sp>
      <p:cxnSp>
        <p:nvCxnSpPr>
          <p:cNvPr id="7" name="直線矢印コネクタ 6"/>
          <p:cNvCxnSpPr/>
          <p:nvPr/>
        </p:nvCxnSpPr>
        <p:spPr bwMode="auto">
          <a:xfrm>
            <a:off x="4304928" y="2636912"/>
            <a:ext cx="576064" cy="0"/>
          </a:xfrm>
          <a:prstGeom prst="straightConnector1">
            <a:avLst/>
          </a:prstGeom>
          <a:noFill/>
          <a:ln w="28575" cap="flat" cmpd="sng" algn="ctr">
            <a:solidFill>
              <a:schemeClr val="tx1"/>
            </a:solidFill>
            <a:prstDash val="solid"/>
            <a:round/>
            <a:headEnd type="arrow"/>
            <a:tailEnd type="arrow"/>
          </a:ln>
          <a:effectLst/>
        </p:spPr>
      </p:cxnSp>
      <p:cxnSp>
        <p:nvCxnSpPr>
          <p:cNvPr id="22" name="カギ線コネクタ 21"/>
          <p:cNvCxnSpPr/>
          <p:nvPr/>
        </p:nvCxnSpPr>
        <p:spPr bwMode="auto">
          <a:xfrm rot="10800000">
            <a:off x="5673080" y="2276872"/>
            <a:ext cx="2016224" cy="238852"/>
          </a:xfrm>
          <a:prstGeom prst="bentConnector3">
            <a:avLst>
              <a:gd name="adj1" fmla="val -282"/>
            </a:avLst>
          </a:prstGeom>
          <a:noFill/>
          <a:ln w="28575" cap="flat" cmpd="sng" algn="ctr">
            <a:solidFill>
              <a:srgbClr val="FF0000"/>
            </a:solidFill>
            <a:prstDash val="solid"/>
            <a:round/>
            <a:headEnd type="none" w="med" len="med"/>
            <a:tailEnd type="none" w="med" len="med"/>
          </a:ln>
          <a:effectLst/>
        </p:spPr>
      </p:cxnSp>
      <p:cxnSp>
        <p:nvCxnSpPr>
          <p:cNvPr id="25" name="カギ線コネクタ 24"/>
          <p:cNvCxnSpPr/>
          <p:nvPr/>
        </p:nvCxnSpPr>
        <p:spPr bwMode="auto">
          <a:xfrm rot="10800000" flipV="1">
            <a:off x="4592960" y="2276870"/>
            <a:ext cx="1080120" cy="238853"/>
          </a:xfrm>
          <a:prstGeom prst="bentConnector3">
            <a:avLst>
              <a:gd name="adj1" fmla="val 100058"/>
            </a:avLst>
          </a:prstGeom>
          <a:noFill/>
          <a:ln w="28575" cap="flat" cmpd="sng" algn="ctr">
            <a:solidFill>
              <a:srgbClr val="FF0000"/>
            </a:solidFill>
            <a:prstDash val="solid"/>
            <a:round/>
            <a:headEnd type="none" w="med" len="med"/>
            <a:tailEnd type="arrow"/>
          </a:ln>
          <a:effectLst/>
        </p:spPr>
      </p:cxnSp>
      <p:cxnSp>
        <p:nvCxnSpPr>
          <p:cNvPr id="29" name="直線コネクタ 28"/>
          <p:cNvCxnSpPr/>
          <p:nvPr/>
        </p:nvCxnSpPr>
        <p:spPr bwMode="auto">
          <a:xfrm>
            <a:off x="4318189" y="2396297"/>
            <a:ext cx="0" cy="384631"/>
          </a:xfrm>
          <a:prstGeom prst="line">
            <a:avLst/>
          </a:prstGeom>
          <a:noFill/>
          <a:ln w="28575" cap="flat" cmpd="sng" algn="ctr">
            <a:solidFill>
              <a:schemeClr val="tx1"/>
            </a:solidFill>
            <a:prstDash val="solid"/>
            <a:round/>
            <a:headEnd type="none" w="med" len="med"/>
            <a:tailEnd type="none" w="med" len="med"/>
          </a:ln>
          <a:effectLst/>
        </p:spPr>
      </p:cxnSp>
      <p:cxnSp>
        <p:nvCxnSpPr>
          <p:cNvPr id="30" name="直線コネクタ 29"/>
          <p:cNvCxnSpPr/>
          <p:nvPr/>
        </p:nvCxnSpPr>
        <p:spPr bwMode="auto">
          <a:xfrm>
            <a:off x="4880992" y="2356381"/>
            <a:ext cx="0" cy="384631"/>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022997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4528" y="764704"/>
            <a:ext cx="8424936" cy="954107"/>
          </a:xfrm>
          <a:prstGeom prst="rect">
            <a:avLst/>
          </a:prstGeom>
          <a:noFill/>
        </p:spPr>
        <p:txBody>
          <a:bodyPr wrap="square" rtlCol="0">
            <a:spAutoFit/>
          </a:bodyPr>
          <a:lstStyle/>
          <a:p>
            <a:r>
              <a:rPr lang="ja-JP" altLang="en-US" sz="2800" dirty="0" smtClean="0"/>
              <a:t>マルチモード干渉</a:t>
            </a:r>
            <a:r>
              <a:rPr kumimoji="1" lang="ja-JP" altLang="en-US" sz="2800" dirty="0" smtClean="0"/>
              <a:t>センサー</a:t>
            </a:r>
            <a:r>
              <a:rPr kumimoji="1" lang="ja-JP" altLang="en-US" sz="2800" dirty="0" smtClean="0"/>
              <a:t>を空気中に置いた状態でモード同期を掛けることに成功した</a:t>
            </a:r>
            <a:endParaRPr kumimoji="1" lang="ja-JP" altLang="en-US" sz="2800" dirty="0"/>
          </a:p>
        </p:txBody>
      </p:sp>
      <p:sp>
        <p:nvSpPr>
          <p:cNvPr id="3" name="下矢印 2"/>
          <p:cNvSpPr/>
          <p:nvPr/>
        </p:nvSpPr>
        <p:spPr bwMode="auto">
          <a:xfrm>
            <a:off x="4232920" y="1718811"/>
            <a:ext cx="864096" cy="70700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704528" y="2483079"/>
            <a:ext cx="9073008" cy="523220"/>
          </a:xfrm>
          <a:prstGeom prst="rect">
            <a:avLst/>
          </a:prstGeom>
          <a:noFill/>
        </p:spPr>
        <p:txBody>
          <a:bodyPr wrap="square" rtlCol="0">
            <a:spAutoFit/>
          </a:bodyPr>
          <a:lstStyle/>
          <a:p>
            <a:r>
              <a:rPr lang="ja-JP" altLang="en-US" sz="2800" dirty="0" smtClean="0"/>
              <a:t>サンプルに水を用いてモード同期が掛かるか確認</a:t>
            </a:r>
            <a:endParaRPr kumimoji="1" lang="en-US" altLang="ja-JP" sz="2800" dirty="0" smtClean="0"/>
          </a:p>
        </p:txBody>
      </p:sp>
      <p:sp>
        <p:nvSpPr>
          <p:cNvPr id="5" name="下矢印 4"/>
          <p:cNvSpPr/>
          <p:nvPr/>
        </p:nvSpPr>
        <p:spPr bwMode="auto">
          <a:xfrm>
            <a:off x="4162391" y="3045936"/>
            <a:ext cx="1005154" cy="59755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テキスト ボックス 5"/>
          <p:cNvSpPr txBox="1"/>
          <p:nvPr/>
        </p:nvSpPr>
        <p:spPr>
          <a:xfrm>
            <a:off x="704528" y="3643495"/>
            <a:ext cx="8280920" cy="523220"/>
          </a:xfrm>
          <a:prstGeom prst="rect">
            <a:avLst/>
          </a:prstGeom>
          <a:noFill/>
        </p:spPr>
        <p:txBody>
          <a:bodyPr wrap="square" rtlCol="0">
            <a:spAutoFit/>
          </a:bodyPr>
          <a:lstStyle/>
          <a:p>
            <a:r>
              <a:rPr kumimoji="1" lang="ja-JP" altLang="en-US" sz="2800" dirty="0" smtClean="0"/>
              <a:t>水の場合、モード同期を確認できなかった</a:t>
            </a:r>
            <a:endParaRPr kumimoji="1" lang="ja-JP" altLang="en-US" sz="2800" dirty="0"/>
          </a:p>
        </p:txBody>
      </p:sp>
      <p:sp>
        <p:nvSpPr>
          <p:cNvPr id="7" name="下矢印 6"/>
          <p:cNvSpPr/>
          <p:nvPr/>
        </p:nvSpPr>
        <p:spPr bwMode="auto">
          <a:xfrm>
            <a:off x="4162391" y="4184025"/>
            <a:ext cx="1008112" cy="577592"/>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724683" y="4815475"/>
            <a:ext cx="7396669" cy="954107"/>
          </a:xfrm>
          <a:prstGeom prst="rect">
            <a:avLst/>
          </a:prstGeom>
          <a:solidFill>
            <a:srgbClr val="002060"/>
          </a:solidFill>
        </p:spPr>
        <p:txBody>
          <a:bodyPr wrap="square" rtlCol="0">
            <a:spAutoFit/>
          </a:bodyPr>
          <a:lstStyle/>
          <a:p>
            <a:r>
              <a:rPr kumimoji="1" lang="ja-JP" altLang="en-US" sz="2800" dirty="0" smtClean="0">
                <a:solidFill>
                  <a:srgbClr val="FFFF00"/>
                </a:solidFill>
              </a:rPr>
              <a:t>水を入れた時にスペクトルがどのように変化するかを見たい</a:t>
            </a:r>
            <a:endParaRPr kumimoji="1" lang="ja-JP" altLang="en-US" sz="2800" dirty="0">
              <a:solidFill>
                <a:srgbClr val="FFFF00"/>
              </a:solidFill>
            </a:endParaRPr>
          </a:p>
        </p:txBody>
      </p:sp>
    </p:spTree>
    <p:extLst>
      <p:ext uri="{BB962C8B-B14F-4D97-AF65-F5344CB8AC3E}">
        <p14:creationId xmlns:p14="http://schemas.microsoft.com/office/powerpoint/2010/main" val="15772001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2520" y="770434"/>
            <a:ext cx="8856984" cy="584775"/>
          </a:xfrm>
          <a:prstGeom prst="rect">
            <a:avLst/>
          </a:prstGeom>
          <a:noFill/>
        </p:spPr>
        <p:txBody>
          <a:bodyPr wrap="square" rtlCol="0">
            <a:spAutoFit/>
          </a:bodyPr>
          <a:lstStyle/>
          <a:p>
            <a:r>
              <a:rPr kumimoji="1" lang="ja-JP" altLang="en-US" sz="3200" dirty="0" smtClean="0"/>
              <a:t>水を入れた場合のスペクトル測定</a:t>
            </a:r>
            <a:endParaRPr kumimoji="1" lang="ja-JP" altLang="en-US" sz="3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556792"/>
            <a:ext cx="8679371" cy="52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592960" y="1772814"/>
            <a:ext cx="5313040" cy="1200329"/>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b="1" dirty="0" smtClean="0"/>
              <a:t>MMI</a:t>
            </a:r>
            <a:r>
              <a:rPr kumimoji="1" lang="ja-JP" altLang="en-US" sz="2400" b="1" dirty="0" smtClean="0"/>
              <a:t>センサーを入れていない時</a:t>
            </a:r>
            <a:endParaRPr kumimoji="1" lang="en-US" altLang="ja-JP" sz="2400" b="1" dirty="0" smtClean="0"/>
          </a:p>
          <a:p>
            <a:pPr marL="342900" indent="-342900">
              <a:buFont typeface="Arial" panose="020B0604020202020204" pitchFamily="34" charset="0"/>
              <a:buChar char="•"/>
            </a:pPr>
            <a:r>
              <a:rPr lang="en-US" altLang="ja-JP" sz="2400" b="1" dirty="0" smtClean="0"/>
              <a:t>MMI</a:t>
            </a:r>
            <a:r>
              <a:rPr lang="ja-JP" altLang="en-US" sz="2400" b="1" dirty="0" smtClean="0"/>
              <a:t>センサーを空気中に置いた時</a:t>
            </a:r>
            <a:endParaRPr lang="en-US" altLang="ja-JP" sz="2400" b="1" dirty="0" smtClean="0"/>
          </a:p>
          <a:p>
            <a:pPr marL="342900" indent="-342900">
              <a:buFont typeface="Arial" panose="020B0604020202020204" pitchFamily="34" charset="0"/>
              <a:buChar char="•"/>
            </a:pPr>
            <a:r>
              <a:rPr kumimoji="1" lang="en-US" altLang="ja-JP" sz="2400" b="1" dirty="0" smtClean="0"/>
              <a:t>MMI</a:t>
            </a:r>
            <a:r>
              <a:rPr kumimoji="1" lang="ja-JP" altLang="en-US" sz="2400" b="1" dirty="0" smtClean="0"/>
              <a:t>センサーを水中に置いた時</a:t>
            </a:r>
            <a:endParaRPr kumimoji="1" lang="ja-JP" altLang="en-US" sz="2400" b="1" dirty="0"/>
          </a:p>
        </p:txBody>
      </p:sp>
    </p:spTree>
    <p:extLst>
      <p:ext uri="{BB962C8B-B14F-4D97-AF65-F5344CB8AC3E}">
        <p14:creationId xmlns:p14="http://schemas.microsoft.com/office/powerpoint/2010/main" val="40700929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2" y="1758008"/>
            <a:ext cx="4685816" cy="5083164"/>
          </a:xfrm>
          <a:prstGeom prst="rect">
            <a:avLst/>
          </a:prstGeom>
          <a:noFill/>
          <a:ln>
            <a:noFill/>
          </a:ln>
        </p:spPr>
      </p:pic>
      <p:pic>
        <p:nvPicPr>
          <p:cNvPr id="3" name="図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5159" y="1787624"/>
            <a:ext cx="4854762" cy="5070376"/>
          </a:xfrm>
          <a:prstGeom prst="rect">
            <a:avLst/>
          </a:prstGeom>
          <a:noFill/>
          <a:ln>
            <a:noFill/>
          </a:ln>
        </p:spPr>
      </p:pic>
      <p:sp>
        <p:nvSpPr>
          <p:cNvPr id="4" name="テキスト ボックス 3"/>
          <p:cNvSpPr txBox="1"/>
          <p:nvPr/>
        </p:nvSpPr>
        <p:spPr>
          <a:xfrm>
            <a:off x="355080" y="620688"/>
            <a:ext cx="9062416" cy="584775"/>
          </a:xfrm>
          <a:prstGeom prst="rect">
            <a:avLst/>
          </a:prstGeom>
          <a:noFill/>
        </p:spPr>
        <p:txBody>
          <a:bodyPr wrap="square" rtlCol="0">
            <a:spAutoFit/>
          </a:bodyPr>
          <a:lstStyle/>
          <a:p>
            <a:r>
              <a:rPr lang="en-US" altLang="ja-JP" sz="3200" dirty="0" smtClean="0"/>
              <a:t>3</a:t>
            </a:r>
            <a:r>
              <a:rPr lang="ja-JP" altLang="en-US" sz="3200" dirty="0" smtClean="0"/>
              <a:t>パターンのスペクトル比較</a:t>
            </a:r>
            <a:endParaRPr kumimoji="1" lang="ja-JP" altLang="en-US" sz="3200" dirty="0"/>
          </a:p>
        </p:txBody>
      </p:sp>
      <p:cxnSp>
        <p:nvCxnSpPr>
          <p:cNvPr id="6" name="直線コネクタ 5"/>
          <p:cNvCxnSpPr/>
          <p:nvPr/>
        </p:nvCxnSpPr>
        <p:spPr bwMode="auto">
          <a:xfrm>
            <a:off x="848544" y="1556792"/>
            <a:ext cx="432048" cy="0"/>
          </a:xfrm>
          <a:prstGeom prst="line">
            <a:avLst/>
          </a:prstGeom>
          <a:noFill/>
          <a:ln w="28575" cap="flat" cmpd="sng" algn="ctr">
            <a:solidFill>
              <a:srgbClr val="FF0000"/>
            </a:solidFill>
            <a:prstDash val="solid"/>
            <a:round/>
            <a:headEnd type="none" w="med" len="med"/>
            <a:tailEnd type="none" w="med" len="med"/>
          </a:ln>
          <a:effectLst/>
        </p:spPr>
      </p:cxnSp>
      <p:cxnSp>
        <p:nvCxnSpPr>
          <p:cNvPr id="7" name="直線コネクタ 6"/>
          <p:cNvCxnSpPr/>
          <p:nvPr/>
        </p:nvCxnSpPr>
        <p:spPr bwMode="auto">
          <a:xfrm>
            <a:off x="3296816" y="1546980"/>
            <a:ext cx="432048" cy="0"/>
          </a:xfrm>
          <a:prstGeom prst="line">
            <a:avLst/>
          </a:prstGeom>
          <a:noFill/>
          <a:ln w="28575" cap="flat" cmpd="sng" algn="ctr">
            <a:solidFill>
              <a:srgbClr val="0070C0"/>
            </a:solidFill>
            <a:prstDash val="solid"/>
            <a:round/>
            <a:headEnd type="none" w="med" len="med"/>
            <a:tailEnd type="none" w="med" len="med"/>
          </a:ln>
          <a:effectLst/>
        </p:spPr>
      </p:cxnSp>
      <p:cxnSp>
        <p:nvCxnSpPr>
          <p:cNvPr id="8" name="直線コネクタ 7"/>
          <p:cNvCxnSpPr/>
          <p:nvPr/>
        </p:nvCxnSpPr>
        <p:spPr bwMode="auto">
          <a:xfrm>
            <a:off x="6321152" y="1556792"/>
            <a:ext cx="432048" cy="0"/>
          </a:xfrm>
          <a:prstGeom prst="line">
            <a:avLst/>
          </a:prstGeom>
          <a:noFill/>
          <a:ln w="28575" cap="flat" cmpd="sng" algn="ctr">
            <a:solidFill>
              <a:srgbClr val="00B050"/>
            </a:solidFill>
            <a:prstDash val="solid"/>
            <a:round/>
            <a:headEnd type="none" w="med" len="med"/>
            <a:tailEnd type="none" w="med" len="med"/>
          </a:ln>
          <a:effectLst/>
        </p:spPr>
      </p:cxnSp>
      <p:sp>
        <p:nvSpPr>
          <p:cNvPr id="9" name="テキスト ボックス 8"/>
          <p:cNvSpPr txBox="1"/>
          <p:nvPr/>
        </p:nvSpPr>
        <p:spPr>
          <a:xfrm>
            <a:off x="1280592" y="1325959"/>
            <a:ext cx="1826761" cy="461665"/>
          </a:xfrm>
          <a:prstGeom prst="rect">
            <a:avLst/>
          </a:prstGeom>
          <a:noFill/>
        </p:spPr>
        <p:txBody>
          <a:bodyPr wrap="square" rtlCol="0">
            <a:spAutoFit/>
          </a:bodyPr>
          <a:lstStyle/>
          <a:p>
            <a:r>
              <a:rPr kumimoji="1" lang="en-US" altLang="ja-JP" sz="2400" b="1" dirty="0" smtClean="0"/>
              <a:t>MMI</a:t>
            </a:r>
            <a:r>
              <a:rPr kumimoji="1" lang="ja-JP" altLang="en-US" sz="2400" b="1" dirty="0" smtClean="0"/>
              <a:t>無し</a:t>
            </a:r>
            <a:endParaRPr kumimoji="1" lang="ja-JP" altLang="en-US" sz="2400" b="1" dirty="0"/>
          </a:p>
        </p:txBody>
      </p:sp>
      <p:sp>
        <p:nvSpPr>
          <p:cNvPr id="10" name="テキスト ボックス 9"/>
          <p:cNvSpPr txBox="1"/>
          <p:nvPr/>
        </p:nvSpPr>
        <p:spPr>
          <a:xfrm>
            <a:off x="3728864" y="1296342"/>
            <a:ext cx="2160240" cy="461665"/>
          </a:xfrm>
          <a:prstGeom prst="rect">
            <a:avLst/>
          </a:prstGeom>
          <a:noFill/>
        </p:spPr>
        <p:txBody>
          <a:bodyPr wrap="square" rtlCol="0">
            <a:spAutoFit/>
          </a:bodyPr>
          <a:lstStyle/>
          <a:p>
            <a:r>
              <a:rPr kumimoji="1" lang="en-US" altLang="ja-JP" sz="2400" b="1" dirty="0" smtClean="0"/>
              <a:t>MMI(</a:t>
            </a:r>
            <a:r>
              <a:rPr kumimoji="1" lang="ja-JP" altLang="en-US" sz="2400" b="1" dirty="0" smtClean="0"/>
              <a:t>空気中）</a:t>
            </a:r>
            <a:endParaRPr kumimoji="1" lang="ja-JP" altLang="en-US" sz="2400" b="1" dirty="0"/>
          </a:p>
        </p:txBody>
      </p:sp>
      <p:sp>
        <p:nvSpPr>
          <p:cNvPr id="11" name="テキスト ボックス 10"/>
          <p:cNvSpPr txBox="1"/>
          <p:nvPr/>
        </p:nvSpPr>
        <p:spPr>
          <a:xfrm>
            <a:off x="6753200" y="1297998"/>
            <a:ext cx="2046960" cy="461665"/>
          </a:xfrm>
          <a:prstGeom prst="rect">
            <a:avLst/>
          </a:prstGeom>
          <a:noFill/>
        </p:spPr>
        <p:txBody>
          <a:bodyPr wrap="square" rtlCol="0">
            <a:spAutoFit/>
          </a:bodyPr>
          <a:lstStyle/>
          <a:p>
            <a:r>
              <a:rPr kumimoji="1" lang="en-US" altLang="ja-JP" sz="2400" b="1" dirty="0" smtClean="0"/>
              <a:t>MMI(</a:t>
            </a:r>
            <a:r>
              <a:rPr kumimoji="1" lang="ja-JP" altLang="en-US" sz="2400" b="1" dirty="0" smtClean="0"/>
              <a:t>水中）</a:t>
            </a:r>
            <a:endParaRPr kumimoji="1" lang="ja-JP" altLang="en-US" sz="2400" b="1" dirty="0"/>
          </a:p>
        </p:txBody>
      </p:sp>
    </p:spTree>
    <p:extLst>
      <p:ext uri="{BB962C8B-B14F-4D97-AF65-F5344CB8AC3E}">
        <p14:creationId xmlns:p14="http://schemas.microsoft.com/office/powerpoint/2010/main" val="34086218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1703" y="692696"/>
            <a:ext cx="8856984" cy="584775"/>
          </a:xfrm>
          <a:prstGeom prst="rect">
            <a:avLst/>
          </a:prstGeom>
          <a:noFill/>
        </p:spPr>
        <p:txBody>
          <a:bodyPr wrap="square" rtlCol="0">
            <a:spAutoFit/>
          </a:bodyPr>
          <a:lstStyle/>
          <a:p>
            <a:r>
              <a:rPr kumimoji="1" lang="ja-JP" altLang="en-US" sz="3200" dirty="0" smtClean="0">
                <a:solidFill>
                  <a:srgbClr val="FF0000"/>
                </a:solidFill>
              </a:rPr>
              <a:t>まとめ</a:t>
            </a:r>
            <a:endParaRPr kumimoji="1" lang="ja-JP" altLang="en-US" sz="3200" dirty="0">
              <a:solidFill>
                <a:srgbClr val="FF0000"/>
              </a:solidFill>
            </a:endParaRPr>
          </a:p>
        </p:txBody>
      </p:sp>
      <p:sp>
        <p:nvSpPr>
          <p:cNvPr id="3" name="テキスト ボックス 2"/>
          <p:cNvSpPr txBox="1"/>
          <p:nvPr/>
        </p:nvSpPr>
        <p:spPr>
          <a:xfrm>
            <a:off x="531703" y="1277471"/>
            <a:ext cx="8352928" cy="461665"/>
          </a:xfrm>
          <a:prstGeom prst="rect">
            <a:avLst/>
          </a:prstGeom>
          <a:noFill/>
        </p:spPr>
        <p:txBody>
          <a:bodyPr wrap="square" rtlCol="0">
            <a:spAutoFit/>
          </a:bodyPr>
          <a:lstStyle/>
          <a:p>
            <a:r>
              <a:rPr lang="ja-JP" altLang="en-US" sz="2400" dirty="0" smtClean="0"/>
              <a:t>センサーを空気中に置いて</a:t>
            </a:r>
            <a:r>
              <a:rPr kumimoji="1" lang="ja-JP" altLang="en-US" sz="2400" dirty="0" smtClean="0"/>
              <a:t>モード同期を</a:t>
            </a:r>
            <a:r>
              <a:rPr lang="ja-JP" altLang="en-US" sz="2400" dirty="0" smtClean="0"/>
              <a:t>掛けることに成功</a:t>
            </a:r>
            <a:endParaRPr kumimoji="1" lang="ja-JP" altLang="en-US" sz="2400" dirty="0"/>
          </a:p>
        </p:txBody>
      </p:sp>
      <p:sp>
        <p:nvSpPr>
          <p:cNvPr id="5" name="テキスト ボックス 4"/>
          <p:cNvSpPr txBox="1"/>
          <p:nvPr/>
        </p:nvSpPr>
        <p:spPr>
          <a:xfrm>
            <a:off x="531703" y="2094600"/>
            <a:ext cx="9361040" cy="461665"/>
          </a:xfrm>
          <a:prstGeom prst="rect">
            <a:avLst/>
          </a:prstGeom>
          <a:noFill/>
        </p:spPr>
        <p:txBody>
          <a:bodyPr wrap="square" rtlCol="0">
            <a:spAutoFit/>
          </a:bodyPr>
          <a:lstStyle/>
          <a:p>
            <a:r>
              <a:rPr lang="ja-JP" altLang="en-US" sz="2400" dirty="0" smtClean="0"/>
              <a:t>サンプルに</a:t>
            </a:r>
            <a:r>
              <a:rPr lang="ja-JP" altLang="en-US" sz="2400" dirty="0"/>
              <a:t>水</a:t>
            </a:r>
            <a:r>
              <a:rPr lang="ja-JP" altLang="en-US" sz="2400" dirty="0" smtClean="0"/>
              <a:t>を用いてモード同期が掛かるかを確認</a:t>
            </a:r>
            <a:endParaRPr kumimoji="1" lang="ja-JP" altLang="en-US" sz="2400" dirty="0"/>
          </a:p>
        </p:txBody>
      </p:sp>
      <p:sp>
        <p:nvSpPr>
          <p:cNvPr id="6" name="下矢印 5"/>
          <p:cNvSpPr/>
          <p:nvPr/>
        </p:nvSpPr>
        <p:spPr bwMode="auto">
          <a:xfrm>
            <a:off x="4229570" y="2557232"/>
            <a:ext cx="546759" cy="33308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588316" y="2927405"/>
            <a:ext cx="9001000" cy="461665"/>
          </a:xfrm>
          <a:prstGeom prst="rect">
            <a:avLst/>
          </a:prstGeom>
          <a:noFill/>
        </p:spPr>
        <p:txBody>
          <a:bodyPr wrap="square" rtlCol="0">
            <a:spAutoFit/>
          </a:bodyPr>
          <a:lstStyle/>
          <a:p>
            <a:r>
              <a:rPr kumimoji="1" lang="ja-JP" altLang="en-US" sz="2400" dirty="0" smtClean="0"/>
              <a:t>センサーを水中に</a:t>
            </a:r>
            <a:r>
              <a:rPr lang="ja-JP" altLang="en-US" sz="2400" dirty="0"/>
              <a:t>置いた</a:t>
            </a:r>
            <a:r>
              <a:rPr lang="ja-JP" altLang="en-US" sz="2400" dirty="0" smtClean="0"/>
              <a:t>ときにモード同期が確認できなかった</a:t>
            </a:r>
            <a:endParaRPr kumimoji="1" lang="ja-JP" altLang="en-US" sz="24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575907" y="3703233"/>
                <a:ext cx="9272632" cy="1323439"/>
              </a:xfrm>
              <a:prstGeom prst="rect">
                <a:avLst/>
              </a:prstGeom>
              <a:noFill/>
            </p:spPr>
            <p:txBody>
              <a:bodyPr wrap="square" rtlCol="0">
                <a:spAutoFit/>
              </a:bodyPr>
              <a:lstStyle/>
              <a:p>
                <a:r>
                  <a:rPr lang="ja-JP" altLang="en-US" sz="2400" dirty="0" smtClean="0"/>
                  <a:t>空気と水の屈折率差による干渉ピークの長波長側へのシフトによるパワーのロスが</a:t>
                </a:r>
                <a:r>
                  <a:rPr kumimoji="1" lang="ja-JP" altLang="en-US" sz="2400" dirty="0" smtClean="0"/>
                  <a:t>原因であると考えられる</a:t>
                </a:r>
                <a:endParaRPr kumimoji="1" lang="en-US" altLang="ja-JP" sz="2400" dirty="0" smtClean="0"/>
              </a:p>
              <a:p>
                <a14:m>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m:t>
                        </m:r>
                        <m:r>
                          <a:rPr kumimoji="1" lang="en-US" altLang="ja-JP" sz="2400" b="0" i="1" smtClean="0">
                            <a:latin typeface="Cambria Math"/>
                          </a:rPr>
                          <m:t>𝑛</m:t>
                        </m:r>
                      </m:e>
                      <m:sub>
                        <m:r>
                          <a:rPr kumimoji="1" lang="en-US" altLang="ja-JP" sz="2400" b="0" i="1" smtClean="0">
                            <a:latin typeface="Cambria Math"/>
                          </a:rPr>
                          <m:t>𝑎𝑖𝑟</m:t>
                        </m:r>
                      </m:sub>
                    </m:sSub>
                    <m:r>
                      <a:rPr kumimoji="1" lang="en-US" altLang="ja-JP" sz="2400" b="0" i="1" smtClean="0">
                        <a:latin typeface="Cambria Math"/>
                      </a:rPr>
                      <m:t>=1</m:t>
                    </m:r>
                    <m:r>
                      <a:rPr kumimoji="1" lang="en-US" altLang="ja-JP" sz="2400" b="0" i="0" smtClean="0">
                        <a:latin typeface="Cambria Math"/>
                      </a:rPr>
                      <m:t>     </m:t>
                    </m:r>
                    <m:sSub>
                      <m:sSubPr>
                        <m:ctrlPr>
                          <a:rPr kumimoji="1" lang="en-US" altLang="ja-JP" sz="2400" b="0" i="1" smtClean="0">
                            <a:latin typeface="Cambria Math"/>
                          </a:rPr>
                        </m:ctrlPr>
                      </m:sSubPr>
                      <m:e>
                        <m:r>
                          <a:rPr kumimoji="1" lang="en-US" altLang="ja-JP" sz="2400" b="0" i="1" smtClean="0">
                            <a:latin typeface="Cambria Math"/>
                          </a:rPr>
                          <m:t>𝑛</m:t>
                        </m:r>
                      </m:e>
                      <m:sub>
                        <m:r>
                          <a:rPr kumimoji="1" lang="en-US" altLang="ja-JP" sz="2400" b="0" i="1" smtClean="0">
                            <a:latin typeface="Cambria Math"/>
                          </a:rPr>
                          <m:t>𝑤𝑎𝑡𝑒𝑟</m:t>
                        </m:r>
                      </m:sub>
                    </m:sSub>
                    <m:r>
                      <a:rPr kumimoji="1" lang="en-US" altLang="ja-JP" sz="2400" b="0" i="1" smtClean="0">
                        <a:latin typeface="Cambria Math"/>
                      </a:rPr>
                      <m:t>=1.31535</m:t>
                    </m:r>
                  </m:oMath>
                </a14:m>
                <a:r>
                  <a:rPr kumimoji="1" lang="en-US" altLang="ja-JP" sz="3200" b="0" dirty="0" smtClean="0"/>
                  <a:t>)</a:t>
                </a: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75907" y="3703233"/>
                <a:ext cx="9272632" cy="1323439"/>
              </a:xfrm>
              <a:prstGeom prst="rect">
                <a:avLst/>
              </a:prstGeom>
              <a:blipFill rotWithShape="1">
                <a:blip r:embed="rId3"/>
                <a:stretch>
                  <a:fillRect l="-986" t="-3670" b="-13761"/>
                </a:stretch>
              </a:blipFill>
            </p:spPr>
            <p:txBody>
              <a:bodyPr/>
              <a:lstStyle/>
              <a:p>
                <a:r>
                  <a:rPr lang="ja-JP" altLang="en-US">
                    <a:noFill/>
                  </a:rPr>
                  <a:t> </a:t>
                </a:r>
              </a:p>
            </p:txBody>
          </p:sp>
        </mc:Fallback>
      </mc:AlternateContent>
      <p:sp>
        <p:nvSpPr>
          <p:cNvPr id="11" name="テキスト ボックス 10"/>
          <p:cNvSpPr txBox="1"/>
          <p:nvPr/>
        </p:nvSpPr>
        <p:spPr>
          <a:xfrm>
            <a:off x="654119" y="5478251"/>
            <a:ext cx="7819073" cy="1200329"/>
          </a:xfrm>
          <a:prstGeom prst="rect">
            <a:avLst/>
          </a:prstGeom>
          <a:solidFill>
            <a:schemeClr val="accent2">
              <a:lumMod val="50000"/>
            </a:schemeClr>
          </a:solidFill>
        </p:spPr>
        <p:txBody>
          <a:bodyPr wrap="square" rtlCol="0">
            <a:spAutoFit/>
          </a:bodyPr>
          <a:lstStyle/>
          <a:p>
            <a:r>
              <a:rPr lang="ja-JP" altLang="en-US" sz="2400" dirty="0" smtClean="0">
                <a:solidFill>
                  <a:srgbClr val="FFFF00"/>
                </a:solidFill>
              </a:rPr>
              <a:t>水を入れた時に干渉ピークが</a:t>
            </a:r>
            <a:r>
              <a:rPr lang="en-US" altLang="ja-JP" sz="2400" dirty="0" smtClean="0">
                <a:solidFill>
                  <a:srgbClr val="FFFF00"/>
                </a:solidFill>
              </a:rPr>
              <a:t>1560nm</a:t>
            </a:r>
            <a:r>
              <a:rPr lang="ja-JP" altLang="en-US" sz="2400" dirty="0" smtClean="0">
                <a:solidFill>
                  <a:srgbClr val="FFFF00"/>
                </a:solidFill>
              </a:rPr>
              <a:t>前後になるようにマルチモード干渉センサーを再度設計し、モード同期が掛かるか確認</a:t>
            </a:r>
            <a:endParaRPr kumimoji="1" lang="ja-JP" altLang="en-US" sz="2400" dirty="0">
              <a:solidFill>
                <a:srgbClr val="FFFF00"/>
              </a:solidFill>
            </a:endParaRPr>
          </a:p>
        </p:txBody>
      </p:sp>
      <p:sp>
        <p:nvSpPr>
          <p:cNvPr id="13" name="テキスト ボックス 12"/>
          <p:cNvSpPr txBox="1"/>
          <p:nvPr/>
        </p:nvSpPr>
        <p:spPr>
          <a:xfrm>
            <a:off x="8473192" y="5632140"/>
            <a:ext cx="2232248" cy="523220"/>
          </a:xfrm>
          <a:prstGeom prst="rect">
            <a:avLst/>
          </a:prstGeom>
          <a:noFill/>
        </p:spPr>
        <p:txBody>
          <a:bodyPr wrap="square" rtlCol="0">
            <a:spAutoFit/>
          </a:bodyPr>
          <a:lstStyle/>
          <a:p>
            <a:r>
              <a:rPr kumimoji="1" lang="ja-JP" altLang="en-US" sz="2800" dirty="0" smtClean="0"/>
              <a:t>（予定）</a:t>
            </a:r>
            <a:endParaRPr kumimoji="1" lang="ja-JP" altLang="en-US" sz="2800" dirty="0"/>
          </a:p>
        </p:txBody>
      </p:sp>
      <p:sp>
        <p:nvSpPr>
          <p:cNvPr id="14" name="下矢印 13"/>
          <p:cNvSpPr/>
          <p:nvPr/>
        </p:nvSpPr>
        <p:spPr bwMode="auto">
          <a:xfrm>
            <a:off x="4229570" y="5026672"/>
            <a:ext cx="546759" cy="33308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下矢印 14"/>
          <p:cNvSpPr/>
          <p:nvPr/>
        </p:nvSpPr>
        <p:spPr bwMode="auto">
          <a:xfrm>
            <a:off x="4229570" y="3389070"/>
            <a:ext cx="546759" cy="33308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下矢印 15"/>
          <p:cNvSpPr/>
          <p:nvPr/>
        </p:nvSpPr>
        <p:spPr bwMode="auto">
          <a:xfrm>
            <a:off x="4229570" y="1742955"/>
            <a:ext cx="546759" cy="33308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6447202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2060848"/>
            <a:ext cx="5210152" cy="442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984" y="1787208"/>
            <a:ext cx="4960169" cy="468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83431" y="917758"/>
            <a:ext cx="4104456" cy="584775"/>
          </a:xfrm>
          <a:prstGeom prst="rect">
            <a:avLst/>
          </a:prstGeom>
          <a:noFill/>
        </p:spPr>
        <p:txBody>
          <a:bodyPr wrap="square" rtlCol="0">
            <a:spAutoFit/>
          </a:bodyPr>
          <a:lstStyle/>
          <a:p>
            <a:r>
              <a:rPr kumimoji="1" lang="en-US" altLang="ja-JP" sz="3200" dirty="0" smtClean="0"/>
              <a:t>SPR</a:t>
            </a:r>
            <a:r>
              <a:rPr kumimoji="1" lang="ja-JP" altLang="en-US" sz="3200" dirty="0" smtClean="0"/>
              <a:t>センサー</a:t>
            </a:r>
            <a:endParaRPr kumimoji="1" lang="ja-JP" altLang="en-US" sz="3200" dirty="0"/>
          </a:p>
        </p:txBody>
      </p:sp>
    </p:spTree>
    <p:extLst>
      <p:ext uri="{BB962C8B-B14F-4D97-AF65-F5344CB8AC3E}">
        <p14:creationId xmlns:p14="http://schemas.microsoft.com/office/powerpoint/2010/main" val="40342328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66" y="987366"/>
            <a:ext cx="5558338" cy="51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1224974"/>
            <a:ext cx="3913187"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5885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00872" y="548680"/>
            <a:ext cx="2664296" cy="707886"/>
          </a:xfrm>
          <a:prstGeom prst="rect">
            <a:avLst/>
          </a:prstGeom>
          <a:noFill/>
        </p:spPr>
        <p:txBody>
          <a:bodyPr wrap="square" rtlCol="0">
            <a:spAutoFit/>
          </a:bodyPr>
          <a:lstStyle/>
          <a:p>
            <a:pPr algn="ctr"/>
            <a:r>
              <a:rPr kumimoji="1" lang="ja-JP" altLang="en-US" sz="4000" dirty="0" smtClean="0"/>
              <a:t>研究背景</a:t>
            </a:r>
            <a:endParaRPr kumimoji="1" lang="ja-JP" altLang="en-US" sz="4000" dirty="0"/>
          </a:p>
        </p:txBody>
      </p:sp>
      <p:sp>
        <p:nvSpPr>
          <p:cNvPr id="5" name="テキスト ボックス 4"/>
          <p:cNvSpPr txBox="1"/>
          <p:nvPr/>
        </p:nvSpPr>
        <p:spPr>
          <a:xfrm>
            <a:off x="228328" y="1219886"/>
            <a:ext cx="3816424" cy="523220"/>
          </a:xfrm>
          <a:prstGeom prst="rect">
            <a:avLst/>
          </a:prstGeom>
          <a:noFill/>
        </p:spPr>
        <p:txBody>
          <a:bodyPr wrap="square" rtlCol="0">
            <a:spAutoFit/>
          </a:bodyPr>
          <a:lstStyle/>
          <a:p>
            <a:r>
              <a:rPr kumimoji="1" lang="ja-JP" altLang="en-US" sz="2800" b="1" dirty="0" smtClean="0"/>
              <a:t>従来の屈折率センサー</a:t>
            </a:r>
            <a:endParaRPr kumimoji="1" lang="ja-JP" altLang="en-US" sz="2800" b="1" dirty="0"/>
          </a:p>
        </p:txBody>
      </p:sp>
      <p:sp>
        <p:nvSpPr>
          <p:cNvPr id="6" name="テキスト ボックス 5"/>
          <p:cNvSpPr txBox="1"/>
          <p:nvPr/>
        </p:nvSpPr>
        <p:spPr>
          <a:xfrm>
            <a:off x="143000" y="1779052"/>
            <a:ext cx="8640960" cy="954107"/>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800" b="1" dirty="0" smtClean="0"/>
              <a:t>SPR</a:t>
            </a:r>
            <a:r>
              <a:rPr kumimoji="1" lang="ja-JP" altLang="en-US" sz="2800" b="1" dirty="0" smtClean="0"/>
              <a:t>センサー（プリズム型、光ファイバー型）</a:t>
            </a:r>
            <a:endParaRPr kumimoji="1" lang="en-US" altLang="ja-JP" sz="2800" b="1" dirty="0" smtClean="0"/>
          </a:p>
          <a:p>
            <a:pPr marL="342900" indent="-342900">
              <a:buFont typeface="Arial" panose="020B0604020202020204" pitchFamily="34" charset="0"/>
              <a:buChar char="•"/>
            </a:pPr>
            <a:r>
              <a:rPr lang="ja-JP" altLang="en-US" sz="2800" b="1" dirty="0" smtClean="0"/>
              <a:t>マルチモード干渉屈折率センサー</a:t>
            </a:r>
            <a:endParaRPr kumimoji="1" lang="ja-JP" altLang="en-US" sz="2800" b="1" dirty="0"/>
          </a:p>
        </p:txBody>
      </p:sp>
      <mc:AlternateContent xmlns:mc="http://schemas.openxmlformats.org/markup-compatibility/2006" xmlns:a14="http://schemas.microsoft.com/office/drawing/2010/main">
        <mc:Choice Requires="a14">
          <p:sp>
            <p:nvSpPr>
              <p:cNvPr id="7" name="テキスト ボックス 6"/>
              <p:cNvSpPr txBox="1"/>
              <p:nvPr/>
            </p:nvSpPr>
            <p:spPr>
              <a:xfrm>
                <a:off x="4664968" y="2723118"/>
                <a:ext cx="5472608" cy="603242"/>
              </a:xfrm>
              <a:prstGeom prst="rect">
                <a:avLst/>
              </a:prstGeom>
              <a:noFill/>
            </p:spPr>
            <p:txBody>
              <a:bodyPr wrap="square" rtlCol="0">
                <a:spAutoFit/>
              </a:bodyPr>
              <a:lstStyle/>
              <a:p>
                <a:r>
                  <a:rPr lang="ja-JP" altLang="en-US" sz="3200" b="1" dirty="0" smtClean="0">
                    <a:solidFill>
                      <a:srgbClr val="FF0000"/>
                    </a:solidFill>
                  </a:rPr>
                  <a:t>分解能は良くても</a:t>
                </a:r>
                <a14:m>
                  <m:oMath xmlns:m="http://schemas.openxmlformats.org/officeDocument/2006/math">
                    <m:sSup>
                      <m:sSupPr>
                        <m:ctrlPr>
                          <a:rPr lang="en-US" altLang="ja-JP" sz="3200" b="1" i="1" smtClean="0">
                            <a:solidFill>
                              <a:srgbClr val="FF0000"/>
                            </a:solidFill>
                            <a:latin typeface="Cambria Math"/>
                          </a:rPr>
                        </m:ctrlPr>
                      </m:sSupPr>
                      <m:e>
                        <m:r>
                          <a:rPr lang="en-US" altLang="ja-JP" sz="3200" b="1" i="1" smtClean="0">
                            <a:solidFill>
                              <a:srgbClr val="FF0000"/>
                            </a:solidFill>
                            <a:latin typeface="Cambria Math"/>
                          </a:rPr>
                          <m:t>𝟏𝟎</m:t>
                        </m:r>
                      </m:e>
                      <m:sup>
                        <m:r>
                          <a:rPr lang="en-US" altLang="ja-JP" sz="3200" b="1" i="1" smtClean="0">
                            <a:solidFill>
                              <a:srgbClr val="FF0000"/>
                            </a:solidFill>
                            <a:latin typeface="Cambria Math"/>
                          </a:rPr>
                          <m:t>−</m:t>
                        </m:r>
                        <m:r>
                          <a:rPr lang="en-US" altLang="ja-JP" sz="3200" b="1" i="1" smtClean="0">
                            <a:solidFill>
                              <a:srgbClr val="FF0000"/>
                            </a:solidFill>
                            <a:latin typeface="Cambria Math"/>
                          </a:rPr>
                          <m:t>𝟓</m:t>
                        </m:r>
                      </m:sup>
                    </m:sSup>
                  </m:oMath>
                </a14:m>
                <a:r>
                  <a:rPr kumimoji="1" lang="ja-JP" altLang="en-US" sz="3200" b="1" dirty="0" smtClean="0">
                    <a:solidFill>
                      <a:srgbClr val="FF0000"/>
                    </a:solidFill>
                  </a:rPr>
                  <a:t>程度</a:t>
                </a:r>
                <a:endParaRPr kumimoji="1" lang="ja-JP" altLang="en-US" sz="3200" b="1" dirty="0">
                  <a:solidFill>
                    <a:srgbClr val="FF0000"/>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664968" y="2723118"/>
                <a:ext cx="5472608" cy="603242"/>
              </a:xfrm>
              <a:prstGeom prst="rect">
                <a:avLst/>
              </a:prstGeom>
              <a:blipFill rotWithShape="1">
                <a:blip r:embed="rId3"/>
                <a:stretch>
                  <a:fillRect l="-2784" t="-14141" b="-28283"/>
                </a:stretch>
              </a:blipFill>
            </p:spPr>
            <p:txBody>
              <a:bodyPr/>
              <a:lstStyle/>
              <a:p>
                <a:r>
                  <a:rPr lang="ja-JP" altLang="en-US">
                    <a:noFill/>
                  </a:rPr>
                  <a:t> </a:t>
                </a:r>
              </a:p>
            </p:txBody>
          </p:sp>
        </mc:Fallback>
      </mc:AlternateContent>
      <p:sp>
        <p:nvSpPr>
          <p:cNvPr id="8" name="下矢印 7"/>
          <p:cNvSpPr/>
          <p:nvPr/>
        </p:nvSpPr>
        <p:spPr bwMode="auto">
          <a:xfrm>
            <a:off x="3440832" y="2733159"/>
            <a:ext cx="1022648" cy="593201"/>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70434" y="3351884"/>
            <a:ext cx="8991078" cy="954107"/>
          </a:xfrm>
          <a:prstGeom prst="rect">
            <a:avLst/>
          </a:prstGeom>
          <a:noFill/>
        </p:spPr>
        <p:txBody>
          <a:bodyPr wrap="square" rtlCol="0">
            <a:spAutoFit/>
          </a:bodyPr>
          <a:lstStyle/>
          <a:p>
            <a:r>
              <a:rPr lang="ja-JP" altLang="en-US" sz="2800" b="1" dirty="0" smtClean="0"/>
              <a:t>サンプルの屈折率変化を周波数領域での変化として見ることが出来れば分解能の更なる向上が可能となる</a:t>
            </a:r>
            <a:endParaRPr kumimoji="1" lang="ja-JP" altLang="en-US" sz="2800" b="1" dirty="0"/>
          </a:p>
        </p:txBody>
      </p:sp>
      <p:sp>
        <p:nvSpPr>
          <p:cNvPr id="10" name="下矢印 9"/>
          <p:cNvSpPr/>
          <p:nvPr/>
        </p:nvSpPr>
        <p:spPr bwMode="auto">
          <a:xfrm>
            <a:off x="3440832" y="4305991"/>
            <a:ext cx="1022648" cy="593201"/>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テキスト ボックス 10"/>
          <p:cNvSpPr txBox="1"/>
          <p:nvPr/>
        </p:nvSpPr>
        <p:spPr>
          <a:xfrm>
            <a:off x="570434" y="5065875"/>
            <a:ext cx="8397080" cy="954107"/>
          </a:xfrm>
          <a:prstGeom prst="rect">
            <a:avLst/>
          </a:prstGeom>
          <a:solidFill>
            <a:schemeClr val="accent6">
              <a:lumMod val="75000"/>
            </a:schemeClr>
          </a:solidFill>
        </p:spPr>
        <p:txBody>
          <a:bodyPr wrap="square" rtlCol="0">
            <a:spAutoFit/>
          </a:bodyPr>
          <a:lstStyle/>
          <a:p>
            <a:pPr algn="ctr"/>
            <a:r>
              <a:rPr kumimoji="1" lang="ja-JP" altLang="en-US" sz="2800" b="1" dirty="0" smtClean="0">
                <a:solidFill>
                  <a:srgbClr val="FFFF00"/>
                </a:solidFill>
              </a:rPr>
              <a:t>従来のマルチモード干渉屈折率センサーを応用し、光コムの技術を用いた屈折率センサーを作製する</a:t>
            </a:r>
            <a:endParaRPr kumimoji="1" lang="ja-JP" altLang="en-US" sz="2800" b="1" dirty="0">
              <a:solidFill>
                <a:srgbClr val="FFFF00"/>
              </a:solidFill>
            </a:endParaRPr>
          </a:p>
        </p:txBody>
      </p:sp>
    </p:spTree>
    <p:extLst>
      <p:ext uri="{BB962C8B-B14F-4D97-AF65-F5344CB8AC3E}">
        <p14:creationId xmlns:p14="http://schemas.microsoft.com/office/powerpoint/2010/main" val="24574371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367011"/>
            <a:ext cx="9146815" cy="529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矢印コネクタ 2"/>
          <p:cNvCxnSpPr/>
          <p:nvPr/>
        </p:nvCxnSpPr>
        <p:spPr bwMode="auto">
          <a:xfrm flipH="1">
            <a:off x="2720752" y="4551627"/>
            <a:ext cx="720080" cy="432048"/>
          </a:xfrm>
          <a:prstGeom prst="straightConnector1">
            <a:avLst/>
          </a:prstGeom>
          <a:noFill/>
          <a:ln w="38100" cap="flat" cmpd="sng" algn="ctr">
            <a:solidFill>
              <a:srgbClr val="FF0000"/>
            </a:solidFill>
            <a:prstDash val="solid"/>
            <a:round/>
            <a:headEnd type="none" w="med" len="med"/>
            <a:tailEnd type="arrow"/>
          </a:ln>
          <a:effectLst/>
        </p:spPr>
      </p:cxnSp>
      <p:sp>
        <p:nvSpPr>
          <p:cNvPr id="4" name="テキスト ボックス 3"/>
          <p:cNvSpPr txBox="1"/>
          <p:nvPr/>
        </p:nvSpPr>
        <p:spPr>
          <a:xfrm>
            <a:off x="3438797" y="4197684"/>
            <a:ext cx="2232248" cy="707886"/>
          </a:xfrm>
          <a:prstGeom prst="rect">
            <a:avLst/>
          </a:prstGeom>
          <a:noFill/>
        </p:spPr>
        <p:txBody>
          <a:bodyPr wrap="square" rtlCol="0">
            <a:spAutoFit/>
          </a:bodyPr>
          <a:lstStyle/>
          <a:p>
            <a:pPr algn="ctr"/>
            <a:r>
              <a:rPr kumimoji="1" lang="ja-JP" altLang="en-US" b="1" dirty="0" smtClean="0"/>
              <a:t>屈折率変化による干渉波長シフト</a:t>
            </a:r>
            <a:endParaRPr kumimoji="1" lang="ja-JP" altLang="en-US" b="1" dirty="0"/>
          </a:p>
        </p:txBody>
      </p:sp>
      <p:sp>
        <p:nvSpPr>
          <p:cNvPr id="5" name="テキスト ボックス 4"/>
          <p:cNvSpPr txBox="1"/>
          <p:nvPr/>
        </p:nvSpPr>
        <p:spPr>
          <a:xfrm>
            <a:off x="920552" y="620688"/>
            <a:ext cx="7056784" cy="954107"/>
          </a:xfrm>
          <a:prstGeom prst="rect">
            <a:avLst/>
          </a:prstGeom>
          <a:noFill/>
        </p:spPr>
        <p:txBody>
          <a:bodyPr wrap="square" rtlCol="0">
            <a:spAutoFit/>
          </a:bodyPr>
          <a:lstStyle/>
          <a:p>
            <a:r>
              <a:rPr kumimoji="1" lang="ja-JP" altLang="en-US" sz="2800" dirty="0" smtClean="0">
                <a:solidFill>
                  <a:srgbClr val="FF0000"/>
                </a:solidFill>
              </a:rPr>
              <a:t>サンプルの屈折率変化によるマルチモード干渉波長のシフト</a:t>
            </a:r>
            <a:endParaRPr kumimoji="1" lang="ja-JP" altLang="en-US" sz="2800" dirty="0">
              <a:solidFill>
                <a:srgbClr val="FF0000"/>
              </a:solidFill>
            </a:endParaRPr>
          </a:p>
        </p:txBody>
      </p:sp>
      <p:sp>
        <p:nvSpPr>
          <p:cNvPr id="7" name="テキスト ボックス 6"/>
          <p:cNvSpPr txBox="1"/>
          <p:nvPr/>
        </p:nvSpPr>
        <p:spPr>
          <a:xfrm>
            <a:off x="617611" y="6511763"/>
            <a:ext cx="6783484" cy="307777"/>
          </a:xfrm>
          <a:prstGeom prst="rect">
            <a:avLst/>
          </a:prstGeom>
          <a:noFill/>
        </p:spPr>
        <p:txBody>
          <a:bodyPr wrap="square" rtlCol="0">
            <a:spAutoFit/>
          </a:bodyPr>
          <a:lstStyle/>
          <a:p>
            <a:r>
              <a:rPr lang="en-US" altLang="ja-JP" sz="1400" dirty="0" smtClean="0"/>
              <a:t>Ref)Shuji </a:t>
            </a:r>
            <a:r>
              <a:rPr lang="en-US" altLang="ja-JP" sz="1400" dirty="0" err="1"/>
              <a:t>Taue</a:t>
            </a:r>
            <a:r>
              <a:rPr lang="en-US" altLang="ja-JP" sz="1400" dirty="0"/>
              <a:t>, Hiroyuki </a:t>
            </a:r>
            <a:r>
              <a:rPr lang="en-US" altLang="ja-JP" sz="1400" dirty="0" err="1"/>
              <a:t>Daitoh</a:t>
            </a:r>
            <a:r>
              <a:rPr lang="en-US" altLang="ja-JP" sz="1400" dirty="0"/>
              <a:t>, and Hideki </a:t>
            </a:r>
            <a:r>
              <a:rPr lang="en-US" altLang="ja-JP" sz="1400" dirty="0" err="1"/>
              <a:t>Fukano</a:t>
            </a:r>
            <a:r>
              <a:rPr lang="en-US" altLang="ja-JP" sz="1400" dirty="0"/>
              <a:t>, JJAP</a:t>
            </a:r>
            <a:r>
              <a:rPr lang="en-US" altLang="ja-JP" sz="1400" dirty="0" smtClean="0"/>
              <a:t> </a:t>
            </a:r>
            <a:r>
              <a:rPr lang="en-US" altLang="ja-JP" sz="1400" dirty="0"/>
              <a:t>54,04DL07(2015)</a:t>
            </a:r>
            <a:endParaRPr lang="ja-JP" altLang="en-US" sz="14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6393160" y="1628800"/>
                <a:ext cx="3744416" cy="1015663"/>
              </a:xfrm>
              <a:prstGeom prst="rect">
                <a:avLst/>
              </a:prstGeom>
              <a:noFill/>
            </p:spPr>
            <p:txBody>
              <a:bodyPr wrap="square" rtlCol="0">
                <a:spAutoFit/>
              </a:bodyPr>
              <a:lstStyle/>
              <a:p>
                <a:r>
                  <a:rPr kumimoji="1" lang="ja-JP" altLang="en-US" b="1" dirty="0" smtClean="0"/>
                  <a:t>水の屈折率</a:t>
                </a: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𝑛</m:t>
                        </m:r>
                      </m:e>
                      <m:sub>
                        <m:r>
                          <a:rPr kumimoji="1" lang="en-US" altLang="ja-JP" b="0" i="1" smtClean="0">
                            <a:latin typeface="Cambria Math"/>
                          </a:rPr>
                          <m:t>𝑊</m:t>
                        </m:r>
                      </m:sub>
                    </m:sSub>
                  </m:oMath>
                </a14:m>
                <a:r>
                  <a:rPr kumimoji="1" lang="en-US" altLang="ja-JP" dirty="0" smtClean="0"/>
                  <a:t>=1.31535</a:t>
                </a:r>
              </a:p>
              <a:p>
                <a:r>
                  <a:rPr kumimoji="1" lang="ja-JP" altLang="en-US" b="1" dirty="0" smtClean="0"/>
                  <a:t>エタノールの屈折率</a:t>
                </a:r>
                <a:endParaRPr kumimoji="1" lang="en-US" altLang="ja-JP" b="1" dirty="0" smtClean="0"/>
              </a:p>
              <a:p>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𝑛</m:t>
                        </m:r>
                      </m:e>
                      <m:sub>
                        <m:r>
                          <a:rPr kumimoji="1" lang="en-US" altLang="ja-JP" b="0" i="1" smtClean="0">
                            <a:latin typeface="Cambria Math"/>
                          </a:rPr>
                          <m:t>𝐸</m:t>
                        </m:r>
                      </m:sub>
                    </m:sSub>
                  </m:oMath>
                </a14:m>
                <a:r>
                  <a:rPr kumimoji="1" lang="en-US" altLang="ja-JP" dirty="0" smtClean="0"/>
                  <a:t>=1.35199</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393160" y="1628800"/>
                <a:ext cx="3744416" cy="1015663"/>
              </a:xfrm>
              <a:prstGeom prst="rect">
                <a:avLst/>
              </a:prstGeom>
              <a:blipFill rotWithShape="1">
                <a:blip r:embed="rId3"/>
                <a:stretch>
                  <a:fillRect l="-1792" t="-4192" b="-1018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838703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980728"/>
            <a:ext cx="9096126"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11622" y="5445224"/>
            <a:ext cx="8856984" cy="1200329"/>
          </a:xfrm>
          <a:prstGeom prst="rect">
            <a:avLst/>
          </a:prstGeom>
          <a:solidFill>
            <a:srgbClr val="FFFF00"/>
          </a:solidFill>
        </p:spPr>
        <p:txBody>
          <a:bodyPr wrap="square" rtlCol="0">
            <a:spAutoFit/>
          </a:bodyPr>
          <a:lstStyle/>
          <a:p>
            <a:r>
              <a:rPr kumimoji="1" lang="ja-JP" altLang="en-US" sz="3600" b="1" dirty="0" smtClean="0">
                <a:solidFill>
                  <a:srgbClr val="FF0000"/>
                </a:solidFill>
              </a:rPr>
              <a:t>波長板と偏光子でパルス光のみ通すようにする</a:t>
            </a:r>
            <a:endParaRPr kumimoji="1" lang="ja-JP" altLang="en-US" sz="3600" b="1" dirty="0">
              <a:solidFill>
                <a:srgbClr val="FF0000"/>
              </a:solidFill>
            </a:endParaRPr>
          </a:p>
        </p:txBody>
      </p:sp>
      <p:sp>
        <p:nvSpPr>
          <p:cNvPr id="3" name="テキスト ボックス 2"/>
          <p:cNvSpPr txBox="1"/>
          <p:nvPr/>
        </p:nvSpPr>
        <p:spPr>
          <a:xfrm>
            <a:off x="920552" y="835725"/>
            <a:ext cx="2232248" cy="707886"/>
          </a:xfrm>
          <a:prstGeom prst="rect">
            <a:avLst/>
          </a:prstGeom>
          <a:noFill/>
        </p:spPr>
        <p:txBody>
          <a:bodyPr wrap="square" rtlCol="0">
            <a:spAutoFit/>
          </a:bodyPr>
          <a:lstStyle/>
          <a:p>
            <a:r>
              <a:rPr kumimoji="1" lang="ja-JP" altLang="en-US" sz="4000" dirty="0" smtClean="0">
                <a:solidFill>
                  <a:srgbClr val="FF0000"/>
                </a:solidFill>
              </a:rPr>
              <a:t>偏光調整</a:t>
            </a:r>
            <a:endParaRPr kumimoji="1" lang="ja-JP" altLang="en-US" sz="4000" dirty="0">
              <a:solidFill>
                <a:srgbClr val="FF0000"/>
              </a:solidFill>
            </a:endParaRPr>
          </a:p>
        </p:txBody>
      </p:sp>
    </p:spTree>
    <p:extLst>
      <p:ext uri="{BB962C8B-B14F-4D97-AF65-F5344CB8AC3E}">
        <p14:creationId xmlns:p14="http://schemas.microsoft.com/office/powerpoint/2010/main" val="16775182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128463" y="476671"/>
            <a:ext cx="7200541" cy="646331"/>
          </a:xfrm>
          <a:prstGeom prst="rect">
            <a:avLst/>
          </a:prstGeom>
          <a:noFill/>
        </p:spPr>
        <p:txBody>
          <a:bodyPr wrap="square" rtlCol="0">
            <a:spAutoFit/>
          </a:bodyPr>
          <a:lstStyle/>
          <a:p>
            <a:r>
              <a:rPr kumimoji="1" lang="ja-JP" altLang="en-US" sz="3600" dirty="0" smtClean="0">
                <a:solidFill>
                  <a:srgbClr val="FF0000"/>
                </a:solidFill>
              </a:rPr>
              <a:t>光コムスペクトルの特性</a:t>
            </a:r>
            <a:endParaRPr kumimoji="1" lang="ja-JP" altLang="en-US" sz="3600" dirty="0">
              <a:solidFill>
                <a:srgbClr val="FF0000"/>
              </a:solidFill>
            </a:endParaRPr>
          </a:p>
        </p:txBody>
      </p:sp>
      <p:sp>
        <p:nvSpPr>
          <p:cNvPr id="3" name="下矢印 2"/>
          <p:cNvSpPr/>
          <p:nvPr/>
        </p:nvSpPr>
        <p:spPr bwMode="auto">
          <a:xfrm>
            <a:off x="2180692" y="1054258"/>
            <a:ext cx="1080120" cy="505798"/>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217217" y="1560056"/>
            <a:ext cx="9705528" cy="954107"/>
          </a:xfrm>
          <a:prstGeom prst="rect">
            <a:avLst/>
          </a:prstGeom>
          <a:noFill/>
        </p:spPr>
        <p:txBody>
          <a:bodyPr wrap="square" rtlCol="0">
            <a:spAutoFit/>
          </a:bodyPr>
          <a:lstStyle/>
          <a:p>
            <a:r>
              <a:rPr kumimoji="1" lang="ja-JP" altLang="en-US" sz="2800" b="1" dirty="0" smtClean="0"/>
              <a:t>共振器のトータル分散値に依存。</a:t>
            </a:r>
            <a:endParaRPr kumimoji="1" lang="en-US" altLang="ja-JP" sz="2800" b="1" dirty="0" smtClean="0"/>
          </a:p>
          <a:p>
            <a:r>
              <a:rPr lang="ja-JP" altLang="en-US" sz="2800" b="1" dirty="0" smtClean="0">
                <a:solidFill>
                  <a:srgbClr val="0070C0"/>
                </a:solidFill>
              </a:rPr>
              <a:t>ソリトンパルス</a:t>
            </a:r>
            <a:r>
              <a:rPr lang="en-US" altLang="ja-JP" sz="2800" b="1" dirty="0" smtClean="0">
                <a:solidFill>
                  <a:srgbClr val="0070C0"/>
                </a:solidFill>
              </a:rPr>
              <a:t>(</a:t>
            </a:r>
            <a:r>
              <a:rPr lang="ja-JP" altLang="en-US" sz="2800" b="1" dirty="0" smtClean="0">
                <a:solidFill>
                  <a:srgbClr val="0070C0"/>
                </a:solidFill>
              </a:rPr>
              <a:t>分散値→負</a:t>
            </a:r>
            <a:r>
              <a:rPr lang="en-US" altLang="ja-JP" sz="2800" b="1" dirty="0" smtClean="0">
                <a:solidFill>
                  <a:srgbClr val="0070C0"/>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346" y="2514163"/>
            <a:ext cx="4968399" cy="363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72820" y="5921336"/>
            <a:ext cx="3312368" cy="954107"/>
          </a:xfrm>
          <a:prstGeom prst="rect">
            <a:avLst/>
          </a:prstGeom>
          <a:noFill/>
        </p:spPr>
        <p:txBody>
          <a:bodyPr wrap="square" rtlCol="0">
            <a:spAutoFit/>
          </a:bodyPr>
          <a:lstStyle/>
          <a:p>
            <a:pPr algn="ctr"/>
            <a:r>
              <a:rPr kumimoji="1" lang="ja-JP" altLang="en-US" sz="2800" b="1" dirty="0" smtClean="0">
                <a:solidFill>
                  <a:srgbClr val="FF0000"/>
                </a:solidFill>
              </a:rPr>
              <a:t>ソリトンパルスの</a:t>
            </a:r>
            <a:endParaRPr kumimoji="1" lang="en-US" altLang="ja-JP" sz="2800" b="1" dirty="0" smtClean="0">
              <a:solidFill>
                <a:srgbClr val="FF0000"/>
              </a:solidFill>
            </a:endParaRPr>
          </a:p>
          <a:p>
            <a:pPr algn="ctr"/>
            <a:r>
              <a:rPr lang="ja-JP" altLang="en-US" sz="2800" b="1" dirty="0" smtClean="0">
                <a:solidFill>
                  <a:srgbClr val="FF0000"/>
                </a:solidFill>
              </a:rPr>
              <a:t>光スペクトル</a:t>
            </a:r>
            <a:endParaRPr kumimoji="1" lang="ja-JP" altLang="en-US" sz="2800" b="1" dirty="0">
              <a:solidFill>
                <a:srgbClr val="FF0000"/>
              </a:solidFill>
            </a:endParaRPr>
          </a:p>
        </p:txBody>
      </p:sp>
      <p:cxnSp>
        <p:nvCxnSpPr>
          <p:cNvPr id="8" name="直線矢印コネクタ 7"/>
          <p:cNvCxnSpPr/>
          <p:nvPr/>
        </p:nvCxnSpPr>
        <p:spPr bwMode="auto">
          <a:xfrm flipH="1">
            <a:off x="6321152" y="3933056"/>
            <a:ext cx="1476163" cy="720080"/>
          </a:xfrm>
          <a:prstGeom prst="straightConnector1">
            <a:avLst/>
          </a:prstGeom>
          <a:noFill/>
          <a:ln w="28575" cap="flat" cmpd="sng" algn="ctr">
            <a:solidFill>
              <a:schemeClr val="tx1"/>
            </a:solidFill>
            <a:prstDash val="solid"/>
            <a:round/>
            <a:headEnd type="none" w="med" len="med"/>
            <a:tailEnd type="arrow"/>
          </a:ln>
          <a:effectLst/>
        </p:spPr>
      </p:cxnSp>
      <p:cxnSp>
        <p:nvCxnSpPr>
          <p:cNvPr id="10" name="直線矢印コネクタ 9"/>
          <p:cNvCxnSpPr/>
          <p:nvPr/>
        </p:nvCxnSpPr>
        <p:spPr bwMode="auto">
          <a:xfrm flipH="1">
            <a:off x="7797315" y="4005064"/>
            <a:ext cx="180020" cy="576064"/>
          </a:xfrm>
          <a:prstGeom prst="straightConnector1">
            <a:avLst/>
          </a:prstGeom>
          <a:noFill/>
          <a:ln w="28575" cap="flat" cmpd="sng" algn="ctr">
            <a:solidFill>
              <a:schemeClr val="tx1"/>
            </a:solidFill>
            <a:prstDash val="solid"/>
            <a:round/>
            <a:headEnd type="none" w="med" len="med"/>
            <a:tailEnd type="arrow"/>
          </a:ln>
          <a:effectLst/>
        </p:spPr>
      </p:cxnSp>
      <p:sp>
        <p:nvSpPr>
          <p:cNvPr id="12" name="テキスト ボックス 11"/>
          <p:cNvSpPr txBox="1"/>
          <p:nvPr/>
        </p:nvSpPr>
        <p:spPr>
          <a:xfrm>
            <a:off x="7766179" y="3095877"/>
            <a:ext cx="1475905" cy="830997"/>
          </a:xfrm>
          <a:prstGeom prst="rect">
            <a:avLst/>
          </a:prstGeom>
          <a:noFill/>
        </p:spPr>
        <p:txBody>
          <a:bodyPr wrap="square" rtlCol="0">
            <a:spAutoFit/>
          </a:bodyPr>
          <a:lstStyle/>
          <a:p>
            <a:r>
              <a:rPr kumimoji="1" lang="ja-JP" altLang="en-US" sz="2400" b="1" dirty="0" smtClean="0">
                <a:solidFill>
                  <a:srgbClr val="00B050"/>
                </a:solidFill>
              </a:rPr>
              <a:t>ソリトン</a:t>
            </a:r>
            <a:endParaRPr kumimoji="1" lang="en-US" altLang="ja-JP" sz="2400" b="1" dirty="0" smtClean="0">
              <a:solidFill>
                <a:srgbClr val="00B050"/>
              </a:solidFill>
            </a:endParaRPr>
          </a:p>
          <a:p>
            <a:r>
              <a:rPr kumimoji="1" lang="ja-JP" altLang="en-US" sz="2400" b="1" dirty="0" smtClean="0">
                <a:solidFill>
                  <a:srgbClr val="00B050"/>
                </a:solidFill>
              </a:rPr>
              <a:t>スパイク</a:t>
            </a:r>
            <a:endParaRPr kumimoji="1" lang="ja-JP" altLang="en-US" sz="2400" b="1" dirty="0">
              <a:solidFill>
                <a:srgbClr val="00B05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61" y="2812574"/>
            <a:ext cx="4593997" cy="31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p:nvPr/>
        </p:nvCxnSpPr>
        <p:spPr bwMode="auto">
          <a:xfrm>
            <a:off x="2936776" y="3515567"/>
            <a:ext cx="1224136" cy="0"/>
          </a:xfrm>
          <a:prstGeom prst="straightConnector1">
            <a:avLst/>
          </a:prstGeom>
          <a:noFill/>
          <a:ln w="28575" cap="flat" cmpd="sng" algn="ctr">
            <a:solidFill>
              <a:srgbClr val="FF0000"/>
            </a:solidFill>
            <a:prstDash val="solid"/>
            <a:round/>
            <a:headEnd type="none" w="med" len="med"/>
            <a:tailEnd type="arrow"/>
          </a:ln>
          <a:effectLst/>
        </p:spPr>
      </p:cxnSp>
      <p:cxnSp>
        <p:nvCxnSpPr>
          <p:cNvPr id="16" name="直線矢印コネクタ 15"/>
          <p:cNvCxnSpPr/>
          <p:nvPr/>
        </p:nvCxnSpPr>
        <p:spPr bwMode="auto">
          <a:xfrm>
            <a:off x="416496" y="4869160"/>
            <a:ext cx="1224136" cy="0"/>
          </a:xfrm>
          <a:prstGeom prst="straightConnector1">
            <a:avLst/>
          </a:prstGeom>
          <a:noFill/>
          <a:ln w="28575" cap="flat" cmpd="sng" algn="ctr">
            <a:solidFill>
              <a:srgbClr val="0070C0"/>
            </a:solidFill>
            <a:prstDash val="solid"/>
            <a:round/>
            <a:headEnd type="none" w="med" len="med"/>
            <a:tailEnd type="arrow"/>
          </a:ln>
          <a:effectLst/>
        </p:spPr>
      </p:cxnSp>
      <p:cxnSp>
        <p:nvCxnSpPr>
          <p:cNvPr id="17" name="直線矢印コネクタ 16"/>
          <p:cNvCxnSpPr/>
          <p:nvPr/>
        </p:nvCxnSpPr>
        <p:spPr bwMode="auto">
          <a:xfrm rot="10800000">
            <a:off x="3260812" y="4896172"/>
            <a:ext cx="1224136" cy="0"/>
          </a:xfrm>
          <a:prstGeom prst="straightConnector1">
            <a:avLst/>
          </a:prstGeom>
          <a:noFill/>
          <a:ln w="28575" cap="flat" cmpd="sng" algn="ctr">
            <a:solidFill>
              <a:srgbClr val="0070C0"/>
            </a:solidFill>
            <a:prstDash val="solid"/>
            <a:round/>
            <a:headEnd type="none" w="med" len="med"/>
            <a:tailEnd type="arrow"/>
          </a:ln>
          <a:effectLst/>
        </p:spPr>
      </p:cxnSp>
      <p:cxnSp>
        <p:nvCxnSpPr>
          <p:cNvPr id="18" name="直線矢印コネクタ 17"/>
          <p:cNvCxnSpPr/>
          <p:nvPr/>
        </p:nvCxnSpPr>
        <p:spPr bwMode="auto">
          <a:xfrm rot="10800000">
            <a:off x="704528" y="3496517"/>
            <a:ext cx="1224136" cy="0"/>
          </a:xfrm>
          <a:prstGeom prst="straightConnector1">
            <a:avLst/>
          </a:prstGeom>
          <a:noFill/>
          <a:ln w="28575" cap="flat" cmpd="sng" algn="ctr">
            <a:solidFill>
              <a:srgbClr val="FF0000"/>
            </a:solidFill>
            <a:prstDash val="solid"/>
            <a:round/>
            <a:headEnd type="none" w="med" len="med"/>
            <a:tailEnd type="arrow"/>
          </a:ln>
          <a:effectLst/>
        </p:spPr>
      </p:cxnSp>
      <p:sp>
        <p:nvSpPr>
          <p:cNvPr id="11" name="テキスト ボックス 10"/>
          <p:cNvSpPr txBox="1"/>
          <p:nvPr/>
        </p:nvSpPr>
        <p:spPr>
          <a:xfrm>
            <a:off x="2720752" y="2741934"/>
            <a:ext cx="2041389" cy="707886"/>
          </a:xfrm>
          <a:prstGeom prst="rect">
            <a:avLst/>
          </a:prstGeom>
          <a:noFill/>
        </p:spPr>
        <p:txBody>
          <a:bodyPr wrap="square" rtlCol="0">
            <a:spAutoFit/>
          </a:bodyPr>
          <a:lstStyle/>
          <a:p>
            <a:r>
              <a:rPr kumimoji="1" lang="ja-JP" altLang="en-US" b="1" dirty="0" smtClean="0">
                <a:solidFill>
                  <a:srgbClr val="FF0000"/>
                </a:solidFill>
              </a:rPr>
              <a:t>波長分散による</a:t>
            </a:r>
            <a:endParaRPr kumimoji="1" lang="en-US" altLang="ja-JP" b="1" dirty="0" smtClean="0">
              <a:solidFill>
                <a:srgbClr val="FF0000"/>
              </a:solidFill>
            </a:endParaRPr>
          </a:p>
          <a:p>
            <a:r>
              <a:rPr kumimoji="1" lang="ja-JP" altLang="en-US" b="1" dirty="0" smtClean="0">
                <a:solidFill>
                  <a:srgbClr val="FF0000"/>
                </a:solidFill>
              </a:rPr>
              <a:t>パルス拡がり</a:t>
            </a:r>
            <a:endParaRPr kumimoji="1" lang="ja-JP" altLang="en-US" b="1" dirty="0">
              <a:solidFill>
                <a:srgbClr val="FF0000"/>
              </a:solidFill>
            </a:endParaRPr>
          </a:p>
        </p:txBody>
      </p:sp>
      <p:sp>
        <p:nvSpPr>
          <p:cNvPr id="13" name="テキスト ボックス 12"/>
          <p:cNvSpPr txBox="1"/>
          <p:nvPr/>
        </p:nvSpPr>
        <p:spPr>
          <a:xfrm>
            <a:off x="3055057" y="4188286"/>
            <a:ext cx="2088232" cy="707886"/>
          </a:xfrm>
          <a:prstGeom prst="rect">
            <a:avLst/>
          </a:prstGeom>
          <a:noFill/>
        </p:spPr>
        <p:txBody>
          <a:bodyPr wrap="square" rtlCol="0">
            <a:spAutoFit/>
          </a:bodyPr>
          <a:lstStyle/>
          <a:p>
            <a:r>
              <a:rPr kumimoji="1" lang="ja-JP" altLang="en-US" b="1" dirty="0" smtClean="0">
                <a:solidFill>
                  <a:srgbClr val="0070C0"/>
                </a:solidFill>
              </a:rPr>
              <a:t>自己位相変調によるパルス圧縮</a:t>
            </a:r>
            <a:endParaRPr kumimoji="1" lang="ja-JP" altLang="en-US" b="1" dirty="0">
              <a:solidFill>
                <a:srgbClr val="0070C0"/>
              </a:solidFill>
            </a:endParaRPr>
          </a:p>
        </p:txBody>
      </p:sp>
      <p:sp>
        <p:nvSpPr>
          <p:cNvPr id="14" name="テキスト ボックス 13"/>
          <p:cNvSpPr txBox="1"/>
          <p:nvPr/>
        </p:nvSpPr>
        <p:spPr>
          <a:xfrm>
            <a:off x="746653" y="5998279"/>
            <a:ext cx="3925782" cy="461665"/>
          </a:xfrm>
          <a:prstGeom prst="rect">
            <a:avLst/>
          </a:prstGeom>
          <a:noFill/>
        </p:spPr>
        <p:txBody>
          <a:bodyPr wrap="square" rtlCol="0">
            <a:spAutoFit/>
          </a:bodyPr>
          <a:lstStyle/>
          <a:p>
            <a:r>
              <a:rPr kumimoji="1" lang="ja-JP" altLang="en-US" sz="2400" b="1" dirty="0" smtClean="0"/>
              <a:t>ソリトンパルスの生成原理</a:t>
            </a:r>
            <a:endParaRPr kumimoji="1" lang="ja-JP" altLang="en-US" sz="2400" b="1" dirty="0"/>
          </a:p>
        </p:txBody>
      </p:sp>
      <p:sp>
        <p:nvSpPr>
          <p:cNvPr id="15" name="テキスト ボックス 14"/>
          <p:cNvSpPr txBox="1"/>
          <p:nvPr/>
        </p:nvSpPr>
        <p:spPr>
          <a:xfrm>
            <a:off x="217217" y="6269867"/>
            <a:ext cx="5796644" cy="584775"/>
          </a:xfrm>
          <a:prstGeom prst="rect">
            <a:avLst/>
          </a:prstGeom>
          <a:noFill/>
        </p:spPr>
        <p:txBody>
          <a:bodyPr wrap="square" rtlCol="0">
            <a:spAutoFit/>
          </a:bodyPr>
          <a:lstStyle/>
          <a:p>
            <a:r>
              <a:rPr lang="en-US" altLang="ja-JP" sz="1600" dirty="0"/>
              <a:t>http://optipedia.info/lsource-index/laser-index/ultrashort-pulse/pulse-compression/soliton</a:t>
            </a:r>
            <a:r>
              <a:rPr lang="en-US" altLang="ja-JP" sz="1600" dirty="0" smtClean="0"/>
              <a:t>/</a:t>
            </a:r>
            <a:r>
              <a:rPr lang="ja-JP" altLang="en-US" sz="1600" dirty="0"/>
              <a:t>　</a:t>
            </a:r>
            <a:r>
              <a:rPr lang="ja-JP" altLang="en-US" sz="1600" dirty="0" smtClean="0"/>
              <a:t>参照</a:t>
            </a:r>
            <a:endParaRPr kumimoji="1" lang="ja-JP" altLang="en-US" sz="1600" dirty="0"/>
          </a:p>
        </p:txBody>
      </p:sp>
      <p:sp>
        <p:nvSpPr>
          <p:cNvPr id="19" name="テキスト ボックス 18"/>
          <p:cNvSpPr txBox="1"/>
          <p:nvPr/>
        </p:nvSpPr>
        <p:spPr>
          <a:xfrm>
            <a:off x="5161174" y="2037109"/>
            <a:ext cx="4886870" cy="523220"/>
          </a:xfrm>
          <a:prstGeom prst="rect">
            <a:avLst/>
          </a:prstGeom>
          <a:noFill/>
        </p:spPr>
        <p:txBody>
          <a:bodyPr wrap="square" rtlCol="0">
            <a:spAutoFit/>
          </a:bodyPr>
          <a:lstStyle/>
          <a:p>
            <a:r>
              <a:rPr kumimoji="1" lang="ja-JP" altLang="en-US" sz="2800" b="1" dirty="0" smtClean="0">
                <a:solidFill>
                  <a:srgbClr val="00B050"/>
                </a:solidFill>
              </a:rPr>
              <a:t>スペクトルの再現性が高い</a:t>
            </a:r>
            <a:endParaRPr kumimoji="1" lang="ja-JP" altLang="en-US" sz="2800" b="1" dirty="0">
              <a:solidFill>
                <a:srgbClr val="00B050"/>
              </a:solidFill>
            </a:endParaRPr>
          </a:p>
        </p:txBody>
      </p:sp>
    </p:spTree>
    <p:extLst>
      <p:ext uri="{BB962C8B-B14F-4D97-AF65-F5344CB8AC3E}">
        <p14:creationId xmlns:p14="http://schemas.microsoft.com/office/powerpoint/2010/main" val="9417912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412" y="2568749"/>
            <a:ext cx="51879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19013" y="548679"/>
            <a:ext cx="7091050" cy="646331"/>
          </a:xfrm>
          <a:prstGeom prst="rect">
            <a:avLst/>
          </a:prstGeom>
          <a:noFill/>
        </p:spPr>
        <p:txBody>
          <a:bodyPr wrap="square" rtlCol="0">
            <a:spAutoFit/>
          </a:bodyPr>
          <a:lstStyle/>
          <a:p>
            <a:r>
              <a:rPr lang="ja-JP" altLang="en-US" sz="3600" dirty="0" smtClean="0">
                <a:solidFill>
                  <a:srgbClr val="FF0000"/>
                </a:solidFill>
              </a:rPr>
              <a:t>ストレッチドパルス</a:t>
            </a:r>
            <a:r>
              <a:rPr lang="en-US" altLang="ja-JP" sz="3600" dirty="0" smtClean="0">
                <a:solidFill>
                  <a:srgbClr val="FF0000"/>
                </a:solidFill>
              </a:rPr>
              <a:t>(</a:t>
            </a:r>
            <a:r>
              <a:rPr lang="ja-JP" altLang="en-US" sz="3600" dirty="0" smtClean="0">
                <a:solidFill>
                  <a:srgbClr val="FF0000"/>
                </a:solidFill>
              </a:rPr>
              <a:t>分散値→正</a:t>
            </a:r>
            <a:r>
              <a:rPr lang="en-US" altLang="ja-JP" sz="3600" dirty="0" smtClean="0">
                <a:solidFill>
                  <a:srgbClr val="FF0000"/>
                </a:solidFill>
              </a:rPr>
              <a: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51" y="2996952"/>
            <a:ext cx="4286461"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25859" y="6203702"/>
            <a:ext cx="4968553" cy="461665"/>
          </a:xfrm>
          <a:prstGeom prst="rect">
            <a:avLst/>
          </a:prstGeom>
          <a:noFill/>
        </p:spPr>
        <p:txBody>
          <a:bodyPr wrap="square" rtlCol="0">
            <a:spAutoFit/>
          </a:bodyPr>
          <a:lstStyle/>
          <a:p>
            <a:r>
              <a:rPr kumimoji="1" lang="ja-JP" altLang="en-US" sz="2400" b="1" dirty="0" smtClean="0"/>
              <a:t>ストレッチドパルスの生成原理</a:t>
            </a:r>
            <a:endParaRPr kumimoji="1" lang="ja-JP" altLang="en-US" sz="2400" b="1" dirty="0"/>
          </a:p>
        </p:txBody>
      </p:sp>
      <p:sp>
        <p:nvSpPr>
          <p:cNvPr id="12" name="テキスト ボックス 11"/>
          <p:cNvSpPr txBox="1"/>
          <p:nvPr/>
        </p:nvSpPr>
        <p:spPr>
          <a:xfrm>
            <a:off x="5818534" y="6001355"/>
            <a:ext cx="3528392" cy="830997"/>
          </a:xfrm>
          <a:prstGeom prst="rect">
            <a:avLst/>
          </a:prstGeom>
          <a:noFill/>
        </p:spPr>
        <p:txBody>
          <a:bodyPr wrap="square" rtlCol="0">
            <a:spAutoFit/>
          </a:bodyPr>
          <a:lstStyle/>
          <a:p>
            <a:pPr algn="ctr"/>
            <a:r>
              <a:rPr kumimoji="1" lang="ja-JP" altLang="en-US" sz="2400" b="1" dirty="0" smtClean="0"/>
              <a:t>ストレッチドパルスの</a:t>
            </a:r>
            <a:endParaRPr kumimoji="1" lang="en-US" altLang="ja-JP" sz="2400" b="1" dirty="0" smtClean="0"/>
          </a:p>
          <a:p>
            <a:pPr algn="ctr"/>
            <a:r>
              <a:rPr lang="ja-JP" altLang="en-US" sz="2400" b="1" dirty="0" smtClean="0"/>
              <a:t>光スペクトル</a:t>
            </a:r>
            <a:endParaRPr kumimoji="1" lang="ja-JP" altLang="en-US" sz="2400" b="1" dirty="0"/>
          </a:p>
        </p:txBody>
      </p:sp>
      <p:sp>
        <p:nvSpPr>
          <p:cNvPr id="13" name="テキスト ボックス 12"/>
          <p:cNvSpPr txBox="1"/>
          <p:nvPr/>
        </p:nvSpPr>
        <p:spPr>
          <a:xfrm>
            <a:off x="306065" y="1340768"/>
            <a:ext cx="8712968" cy="954107"/>
          </a:xfrm>
          <a:prstGeom prst="rect">
            <a:avLst/>
          </a:prstGeom>
          <a:noFill/>
        </p:spPr>
        <p:txBody>
          <a:bodyPr wrap="square" rtlCol="0">
            <a:spAutoFit/>
          </a:bodyPr>
          <a:lstStyle/>
          <a:p>
            <a:r>
              <a:rPr lang="ja-JP" altLang="en-US" sz="2800" b="1" dirty="0" smtClean="0"/>
              <a:t>スペクトル幅が広く、光のパワーが強いがモード同期が掛かりにくくなる</a:t>
            </a:r>
            <a:endParaRPr kumimoji="1" lang="ja-JP" altLang="en-US" sz="2800" b="1" dirty="0"/>
          </a:p>
        </p:txBody>
      </p:sp>
    </p:spTree>
    <p:extLst>
      <p:ext uri="{BB962C8B-B14F-4D97-AF65-F5344CB8AC3E}">
        <p14:creationId xmlns:p14="http://schemas.microsoft.com/office/powerpoint/2010/main" val="7519783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1"/>
          <p:cNvSpPr/>
          <p:nvPr/>
        </p:nvSpPr>
        <p:spPr>
          <a:xfrm>
            <a:off x="270276" y="916059"/>
            <a:ext cx="8913440" cy="646331"/>
          </a:xfrm>
          <a:prstGeom prst="rect">
            <a:avLst/>
          </a:prstGeom>
        </p:spPr>
        <p:txBody>
          <a:bodyPr wrap="square">
            <a:spAutoFit/>
          </a:bodyPr>
          <a:lstStyle/>
          <a:p>
            <a:r>
              <a:rPr lang="ja-JP" altLang="en-US" sz="3600" dirty="0">
                <a:solidFill>
                  <a:srgbClr val="FF0000"/>
                </a:solidFill>
              </a:rPr>
              <a:t>共振器</a:t>
            </a:r>
            <a:r>
              <a:rPr lang="ja-JP" altLang="en-US" sz="3600" dirty="0" smtClean="0">
                <a:solidFill>
                  <a:srgbClr val="FF0000"/>
                </a:solidFill>
              </a:rPr>
              <a:t>のトータル分散値の推定方法</a:t>
            </a:r>
            <a:endParaRPr lang="ja-JP" altLang="en-US" sz="3600" dirty="0">
              <a:solidFill>
                <a:srgbClr val="FF0000"/>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4726996" y="1437253"/>
                <a:ext cx="5688632" cy="1338443"/>
              </a:xfrm>
              <a:prstGeom prst="rect">
                <a:avLst/>
              </a:prstGeom>
              <a:noFill/>
            </p:spPr>
            <p:txBody>
              <a:bodyPr wrap="square" rtlCol="0">
                <a:spAutoFit/>
              </a:bodyPr>
              <a:lstStyle/>
              <a:p>
                <a:pPr>
                  <a:lnSpc>
                    <a:spcPct val="200000"/>
                  </a:lnSpc>
                </a:pPr>
                <a:r>
                  <a:rPr kumimoji="1" lang="en-US" altLang="ja-JP" sz="2200" dirty="0" smtClean="0"/>
                  <a:t>SMF</a:t>
                </a:r>
                <a:r>
                  <a:rPr kumimoji="1" lang="ja-JP" altLang="en-US" sz="2200" b="1" dirty="0" smtClean="0"/>
                  <a:t>の分散値</a:t>
                </a:r>
                <a14:m>
                  <m:oMath xmlns:m="http://schemas.openxmlformats.org/officeDocument/2006/math">
                    <m:sSub>
                      <m:sSubPr>
                        <m:ctrlPr>
                          <a:rPr kumimoji="1" lang="en-US" altLang="ja-JP" sz="2200" i="1" smtClean="0">
                            <a:latin typeface="Cambria Math"/>
                          </a:rPr>
                        </m:ctrlPr>
                      </m:sSubPr>
                      <m:e>
                        <m:r>
                          <a:rPr kumimoji="1" lang="en-US" altLang="ja-JP" sz="2200" b="0" i="1" smtClean="0">
                            <a:latin typeface="Cambria Math"/>
                          </a:rPr>
                          <m:t>𝛽</m:t>
                        </m:r>
                      </m:e>
                      <m:sub>
                        <m:r>
                          <a:rPr kumimoji="1" lang="en-US" altLang="ja-JP" sz="2200" b="0" i="1" smtClean="0">
                            <a:latin typeface="Cambria Math"/>
                          </a:rPr>
                          <m:t>𝑆𝑀𝐹</m:t>
                        </m:r>
                      </m:sub>
                    </m:sSub>
                    <m:r>
                      <a:rPr kumimoji="1" lang="ja-JP" altLang="en-US" sz="2200" b="0" i="1" smtClean="0">
                        <a:latin typeface="Cambria Math"/>
                      </a:rPr>
                      <m:t>＝</m:t>
                    </m:r>
                  </m:oMath>
                </a14:m>
                <a:r>
                  <a:rPr kumimoji="1" lang="ja-JP" altLang="en-US" sz="2200" dirty="0" smtClean="0"/>
                  <a:t>－</a:t>
                </a:r>
                <a:r>
                  <a:rPr kumimoji="1" lang="en-US" altLang="ja-JP" sz="2200" dirty="0" smtClean="0"/>
                  <a:t>0.02286[</a:t>
                </a:r>
                <a14:m>
                  <m:oMath xmlns:m="http://schemas.openxmlformats.org/officeDocument/2006/math">
                    <m:sSup>
                      <m:sSupPr>
                        <m:ctrlPr>
                          <a:rPr kumimoji="1" lang="en-US" altLang="ja-JP" sz="2200" i="1" smtClean="0">
                            <a:latin typeface="Cambria Math"/>
                          </a:rPr>
                        </m:ctrlPr>
                      </m:sSupPr>
                      <m:e>
                        <m:r>
                          <a:rPr kumimoji="1" lang="en-US" altLang="ja-JP" sz="2200" b="0" i="1" smtClean="0">
                            <a:latin typeface="Cambria Math"/>
                          </a:rPr>
                          <m:t>𝑝𝑠</m:t>
                        </m:r>
                      </m:e>
                      <m:sup>
                        <m:r>
                          <a:rPr kumimoji="1" lang="en-US" altLang="ja-JP" sz="2200" b="0" i="1" smtClean="0">
                            <a:latin typeface="Cambria Math"/>
                          </a:rPr>
                          <m:t>2</m:t>
                        </m:r>
                      </m:sup>
                    </m:sSup>
                  </m:oMath>
                </a14:m>
                <a:r>
                  <a:rPr kumimoji="1" lang="en-US" altLang="ja-JP" sz="2200" dirty="0" smtClean="0"/>
                  <a:t>/m]</a:t>
                </a:r>
              </a:p>
              <a:p>
                <a:pPr>
                  <a:lnSpc>
                    <a:spcPct val="200000"/>
                  </a:lnSpc>
                </a:pPr>
                <a:r>
                  <a:rPr lang="en-US" altLang="ja-JP" sz="2200" dirty="0" smtClean="0"/>
                  <a:t>EDF</a:t>
                </a:r>
                <a:r>
                  <a:rPr lang="ja-JP" altLang="en-US" sz="2200" b="1" dirty="0" smtClean="0"/>
                  <a:t>の分散値</a:t>
                </a:r>
                <a14:m>
                  <m:oMath xmlns:m="http://schemas.openxmlformats.org/officeDocument/2006/math">
                    <m:sSub>
                      <m:sSubPr>
                        <m:ctrlPr>
                          <a:rPr lang="en-US" altLang="ja-JP" sz="2200" i="1" smtClean="0">
                            <a:latin typeface="Cambria Math"/>
                          </a:rPr>
                        </m:ctrlPr>
                      </m:sSubPr>
                      <m:e>
                        <m:r>
                          <a:rPr lang="en-US" altLang="ja-JP" sz="2200" b="0" i="1" smtClean="0">
                            <a:latin typeface="Cambria Math"/>
                          </a:rPr>
                          <m:t>𝛽</m:t>
                        </m:r>
                      </m:e>
                      <m:sub>
                        <m:r>
                          <a:rPr lang="en-US" altLang="ja-JP" sz="2200" b="0" i="1" smtClean="0">
                            <a:latin typeface="Cambria Math"/>
                          </a:rPr>
                          <m:t>𝐸𝐷𝐹</m:t>
                        </m:r>
                      </m:sub>
                    </m:sSub>
                  </m:oMath>
                </a14:m>
                <a:r>
                  <a:rPr kumimoji="1" lang="ja-JP" altLang="en-US" sz="2200" dirty="0" smtClean="0"/>
                  <a:t>＝</a:t>
                </a:r>
                <a:r>
                  <a:rPr kumimoji="1" lang="en-US" altLang="ja-JP" sz="2200" dirty="0" smtClean="0"/>
                  <a:t>0.01366[</a:t>
                </a:r>
                <a14:m>
                  <m:oMath xmlns:m="http://schemas.openxmlformats.org/officeDocument/2006/math">
                    <m:sSup>
                      <m:sSupPr>
                        <m:ctrlPr>
                          <a:rPr kumimoji="1" lang="en-US" altLang="ja-JP" sz="2200" i="1" smtClean="0">
                            <a:latin typeface="Cambria Math"/>
                          </a:rPr>
                        </m:ctrlPr>
                      </m:sSupPr>
                      <m:e>
                        <m:r>
                          <a:rPr kumimoji="1" lang="en-US" altLang="ja-JP" sz="2200" b="0" i="1" smtClean="0">
                            <a:latin typeface="Cambria Math"/>
                          </a:rPr>
                          <m:t>𝑝𝑠</m:t>
                        </m:r>
                      </m:e>
                      <m:sup>
                        <m:r>
                          <a:rPr kumimoji="1" lang="en-US" altLang="ja-JP" sz="2200" b="0" i="1" smtClean="0">
                            <a:latin typeface="Cambria Math"/>
                          </a:rPr>
                          <m:t>2</m:t>
                        </m:r>
                      </m:sup>
                    </m:sSup>
                    <m:r>
                      <a:rPr kumimoji="1" lang="en-US" altLang="ja-JP" sz="2200" b="0" i="1" smtClean="0">
                        <a:latin typeface="Cambria Math"/>
                      </a:rPr>
                      <m:t>/</m:t>
                    </m:r>
                    <m:r>
                      <a:rPr kumimoji="1" lang="en-US" altLang="ja-JP" sz="2200" b="0" i="1" smtClean="0">
                        <a:latin typeface="Cambria Math"/>
                      </a:rPr>
                      <m:t>𝑚</m:t>
                    </m:r>
                  </m:oMath>
                </a14:m>
                <a:r>
                  <a:rPr kumimoji="1" lang="en-US" altLang="ja-JP" sz="2200" dirty="0" smtClean="0"/>
                  <a:t>]</a:t>
                </a:r>
                <a:endParaRPr kumimoji="1" lang="ja-JP" altLang="en-US" sz="2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726996" y="1437253"/>
                <a:ext cx="5688632" cy="1338443"/>
              </a:xfrm>
              <a:prstGeom prst="rect">
                <a:avLst/>
              </a:prstGeom>
              <a:blipFill rotWithShape="1">
                <a:blip r:embed="rId3"/>
                <a:stretch>
                  <a:fillRect l="-1285" b="-91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4726996" y="3140968"/>
                <a:ext cx="5076414" cy="1454244"/>
              </a:xfrm>
              <a:prstGeom prst="rect">
                <a:avLst/>
              </a:prstGeom>
              <a:noFill/>
            </p:spPr>
            <p:txBody>
              <a:bodyPr wrap="square" rtlCol="0">
                <a:spAutoFit/>
              </a:bodyPr>
              <a:lstStyle/>
              <a:p>
                <a:r>
                  <a:rPr kumimoji="1" lang="en-US" altLang="ja-JP" sz="2200" dirty="0" smtClean="0"/>
                  <a:t>SMF 300cm,EDF</a:t>
                </a:r>
                <a:r>
                  <a:rPr lang="ja-JP" altLang="en-US" sz="2200" dirty="0"/>
                  <a:t> </a:t>
                </a:r>
                <a:r>
                  <a:rPr kumimoji="1" lang="en-US" altLang="ja-JP" sz="2200" dirty="0" smtClean="0"/>
                  <a:t>160cm</a:t>
                </a:r>
                <a:r>
                  <a:rPr kumimoji="1" lang="ja-JP" altLang="en-US" sz="2200" b="1" dirty="0" smtClean="0"/>
                  <a:t>の時の共振器の分散値</a:t>
                </a:r>
                <a:endParaRPr kumimoji="1" lang="en-US" altLang="ja-JP" sz="2200" b="1" dirty="0" smtClean="0"/>
              </a:p>
              <a:p>
                <a:r>
                  <a:rPr lang="ja-JP" altLang="en-US" sz="2200" b="1" dirty="0" smtClean="0"/>
                  <a:t>＝－</a:t>
                </a:r>
                <a:r>
                  <a:rPr lang="en-US" altLang="ja-JP" sz="2200" b="1" dirty="0" smtClean="0"/>
                  <a:t>0.02286×(3</a:t>
                </a:r>
                <a:r>
                  <a:rPr lang="en-US" altLang="ja-JP" sz="2200" b="1" u="sng" dirty="0" smtClean="0"/>
                  <a:t>+0.21</a:t>
                </a:r>
                <a:r>
                  <a:rPr lang="en-US" altLang="ja-JP" sz="2200" b="1" dirty="0" smtClean="0"/>
                  <a:t>)</a:t>
                </a:r>
                <a:r>
                  <a:rPr lang="ja-JP" altLang="en-US" sz="2200" b="1" dirty="0" smtClean="0"/>
                  <a:t>＋</a:t>
                </a:r>
                <a:r>
                  <a:rPr lang="en-US" altLang="ja-JP" sz="2200" b="1" dirty="0" smtClean="0"/>
                  <a:t>0.01366×1.6</a:t>
                </a:r>
              </a:p>
              <a:p>
                <a:r>
                  <a:rPr kumimoji="1" lang="ja-JP" altLang="en-US" sz="2200" b="1" dirty="0" smtClean="0"/>
                  <a:t>＝－</a:t>
                </a:r>
                <a:r>
                  <a:rPr kumimoji="1" lang="en-US" altLang="ja-JP" sz="2200" b="1" dirty="0" smtClean="0"/>
                  <a:t>0.0515246[</a:t>
                </a:r>
                <a14:m>
                  <m:oMath xmlns:m="http://schemas.openxmlformats.org/officeDocument/2006/math">
                    <m:sSup>
                      <m:sSupPr>
                        <m:ctrlPr>
                          <a:rPr kumimoji="1" lang="en-US" altLang="ja-JP" sz="2200" b="1" i="1" smtClean="0">
                            <a:latin typeface="Cambria Math"/>
                          </a:rPr>
                        </m:ctrlPr>
                      </m:sSupPr>
                      <m:e>
                        <m:r>
                          <a:rPr kumimoji="1" lang="en-US" altLang="ja-JP" sz="2200" b="1" i="1" smtClean="0">
                            <a:latin typeface="Cambria Math"/>
                          </a:rPr>
                          <m:t>𝒑𝒔</m:t>
                        </m:r>
                      </m:e>
                      <m:sup>
                        <m:r>
                          <a:rPr kumimoji="1" lang="en-US" altLang="ja-JP" sz="2200" b="1" i="1" smtClean="0">
                            <a:latin typeface="Cambria Math"/>
                          </a:rPr>
                          <m:t>𝟐</m:t>
                        </m:r>
                      </m:sup>
                    </m:sSup>
                  </m:oMath>
                </a14:m>
                <a:r>
                  <a:rPr kumimoji="1" lang="en-US" altLang="ja-JP" sz="2200" b="1" dirty="0" smtClean="0"/>
                  <a:t>]</a:t>
                </a:r>
                <a:endParaRPr kumimoji="1" lang="ja-JP" altLang="en-US" sz="22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726996" y="3140968"/>
                <a:ext cx="5076414" cy="1454244"/>
              </a:xfrm>
              <a:prstGeom prst="rect">
                <a:avLst/>
              </a:prstGeom>
              <a:blipFill rotWithShape="1">
                <a:blip r:embed="rId4"/>
                <a:stretch>
                  <a:fillRect l="-1441" t="-3766" r="-1441" b="-7531"/>
                </a:stretch>
              </a:blipFill>
            </p:spPr>
            <p:txBody>
              <a:bodyPr/>
              <a:lstStyle/>
              <a:p>
                <a:r>
                  <a:rPr lang="ja-JP" altLang="en-US">
                    <a:noFill/>
                  </a:rPr>
                  <a:t> </a:t>
                </a:r>
              </a:p>
            </p:txBody>
          </p:sp>
        </mc:Fallback>
      </mc:AlternateContent>
      <p:sp>
        <p:nvSpPr>
          <p:cNvPr id="8" name="テキスト ボックス 7"/>
          <p:cNvSpPr txBox="1"/>
          <p:nvPr/>
        </p:nvSpPr>
        <p:spPr>
          <a:xfrm>
            <a:off x="5082928" y="5254478"/>
            <a:ext cx="4392488" cy="1200329"/>
          </a:xfrm>
          <a:prstGeom prst="rect">
            <a:avLst/>
          </a:prstGeom>
          <a:noFill/>
        </p:spPr>
        <p:txBody>
          <a:bodyPr wrap="square" rtlCol="0">
            <a:spAutoFit/>
          </a:bodyPr>
          <a:lstStyle/>
          <a:p>
            <a:r>
              <a:rPr kumimoji="1" lang="en-US" altLang="ja-JP" sz="2400" dirty="0" smtClean="0">
                <a:solidFill>
                  <a:srgbClr val="FF0000"/>
                </a:solidFill>
              </a:rPr>
              <a:t>SMF</a:t>
            </a:r>
            <a:r>
              <a:rPr kumimoji="1" lang="ja-JP" altLang="en-US" sz="2400" b="1" dirty="0" smtClean="0">
                <a:solidFill>
                  <a:srgbClr val="FF0000"/>
                </a:solidFill>
              </a:rPr>
              <a:t>をカットしていきその時の分散値と光コムスペクトルを測定する</a:t>
            </a:r>
            <a:endParaRPr kumimoji="1" lang="ja-JP" altLang="en-US" sz="2400" b="1" dirty="0">
              <a:solidFill>
                <a:srgbClr val="FF0000"/>
              </a:solidFill>
            </a:endParaRPr>
          </a:p>
        </p:txBody>
      </p:sp>
      <p:cxnSp>
        <p:nvCxnSpPr>
          <p:cNvPr id="11" name="直線矢印コネクタ 10"/>
          <p:cNvCxnSpPr/>
          <p:nvPr/>
        </p:nvCxnSpPr>
        <p:spPr bwMode="auto">
          <a:xfrm flipH="1" flipV="1">
            <a:off x="5840160" y="4587518"/>
            <a:ext cx="270632" cy="554867"/>
          </a:xfrm>
          <a:prstGeom prst="straightConnector1">
            <a:avLst/>
          </a:prstGeom>
          <a:noFill/>
          <a:ln w="38100" cap="flat" cmpd="sng" algn="ctr">
            <a:solidFill>
              <a:srgbClr val="00B0F0"/>
            </a:solidFill>
            <a:prstDash val="solid"/>
            <a:round/>
            <a:headEnd type="none" w="med" len="med"/>
            <a:tailEnd type="arrow"/>
          </a:ln>
          <a:effectLst/>
        </p:spPr>
      </p:cxnSp>
      <p:sp>
        <p:nvSpPr>
          <p:cNvPr id="12" name="テキスト ボックス 11"/>
          <p:cNvSpPr txBox="1"/>
          <p:nvPr/>
        </p:nvSpPr>
        <p:spPr>
          <a:xfrm>
            <a:off x="6058690" y="4896264"/>
            <a:ext cx="2592288" cy="461665"/>
          </a:xfrm>
          <a:prstGeom prst="rect">
            <a:avLst/>
          </a:prstGeom>
          <a:noFill/>
        </p:spPr>
        <p:txBody>
          <a:bodyPr wrap="square" rtlCol="0">
            <a:spAutoFit/>
          </a:bodyPr>
          <a:lstStyle/>
          <a:p>
            <a:r>
              <a:rPr kumimoji="1" lang="ja-JP" altLang="en-US" sz="2400" b="1" dirty="0" smtClean="0"/>
              <a:t>負の分散</a:t>
            </a:r>
            <a:endParaRPr kumimoji="1" lang="ja-JP" altLang="en-US" sz="2400" b="1" dirty="0"/>
          </a:p>
        </p:txBody>
      </p:sp>
      <p:sp>
        <p:nvSpPr>
          <p:cNvPr id="13" name="下矢印 12"/>
          <p:cNvSpPr/>
          <p:nvPr/>
        </p:nvSpPr>
        <p:spPr bwMode="auto">
          <a:xfrm>
            <a:off x="6825208" y="2760692"/>
            <a:ext cx="1152128" cy="38027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21" y="2106474"/>
            <a:ext cx="4381439" cy="420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bwMode="auto">
          <a:xfrm flipH="1" flipV="1">
            <a:off x="7401272" y="4221088"/>
            <a:ext cx="170040" cy="366430"/>
          </a:xfrm>
          <a:prstGeom prst="straightConnector1">
            <a:avLst/>
          </a:prstGeom>
          <a:noFill/>
          <a:ln w="28575" cap="flat" cmpd="sng" algn="ctr">
            <a:solidFill>
              <a:srgbClr val="FF0000"/>
            </a:solidFill>
            <a:prstDash val="solid"/>
            <a:round/>
            <a:headEnd type="none" w="med" len="med"/>
            <a:tailEnd type="arrow"/>
          </a:ln>
          <a:effectLst/>
        </p:spPr>
      </p:cxnSp>
      <p:sp>
        <p:nvSpPr>
          <p:cNvPr id="5" name="テキスト ボックス 4"/>
          <p:cNvSpPr txBox="1"/>
          <p:nvPr/>
        </p:nvSpPr>
        <p:spPr>
          <a:xfrm>
            <a:off x="7486292" y="4418359"/>
            <a:ext cx="2402138" cy="400110"/>
          </a:xfrm>
          <a:prstGeom prst="rect">
            <a:avLst/>
          </a:prstGeom>
          <a:noFill/>
        </p:spPr>
        <p:txBody>
          <a:bodyPr wrap="square" rtlCol="0">
            <a:spAutoFit/>
          </a:bodyPr>
          <a:lstStyle/>
          <a:p>
            <a:r>
              <a:rPr lang="ja-JP" altLang="en-US" b="1" dirty="0" smtClean="0"/>
              <a:t>カプラ内の</a:t>
            </a:r>
            <a:r>
              <a:rPr lang="en-US" altLang="ja-JP" b="1" dirty="0" smtClean="0"/>
              <a:t>SMF</a:t>
            </a:r>
            <a:r>
              <a:rPr lang="ja-JP" altLang="en-US" b="1" dirty="0" smtClean="0"/>
              <a:t>長</a:t>
            </a:r>
            <a:endParaRPr kumimoji="1" lang="ja-JP" altLang="en-US" b="1" dirty="0"/>
          </a:p>
        </p:txBody>
      </p:sp>
    </p:spTree>
    <p:extLst>
      <p:ext uri="{BB962C8B-B14F-4D97-AF65-F5344CB8AC3E}">
        <p14:creationId xmlns:p14="http://schemas.microsoft.com/office/powerpoint/2010/main" val="25345845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63588" y="548680"/>
            <a:ext cx="8424936" cy="646331"/>
          </a:xfrm>
          <a:prstGeom prst="rect">
            <a:avLst/>
          </a:prstGeom>
          <a:noFill/>
        </p:spPr>
        <p:txBody>
          <a:bodyPr wrap="square" rtlCol="0">
            <a:spAutoFit/>
          </a:bodyPr>
          <a:lstStyle/>
          <a:p>
            <a:r>
              <a:rPr kumimoji="1" lang="ja-JP" altLang="en-US" sz="3600" dirty="0" smtClean="0">
                <a:solidFill>
                  <a:srgbClr val="FF0000"/>
                </a:solidFill>
              </a:rPr>
              <a:t>モード同期の原理</a:t>
            </a:r>
            <a:endParaRPr kumimoji="1" lang="ja-JP" altLang="en-US" sz="3600" dirty="0">
              <a:solidFill>
                <a:srgbClr val="FF0000"/>
              </a:solidFill>
            </a:endParaRPr>
          </a:p>
        </p:txBody>
      </p:sp>
      <p:sp>
        <p:nvSpPr>
          <p:cNvPr id="3" name="テキスト ボックス 2"/>
          <p:cNvSpPr txBox="1"/>
          <p:nvPr/>
        </p:nvSpPr>
        <p:spPr>
          <a:xfrm>
            <a:off x="348400" y="1161219"/>
            <a:ext cx="3096344" cy="646331"/>
          </a:xfrm>
          <a:prstGeom prst="rect">
            <a:avLst/>
          </a:prstGeom>
          <a:noFill/>
        </p:spPr>
        <p:txBody>
          <a:bodyPr wrap="square" rtlCol="0">
            <a:spAutoFit/>
          </a:bodyPr>
          <a:lstStyle/>
          <a:p>
            <a:r>
              <a:rPr kumimoji="1" lang="ja-JP" altLang="en-US" sz="3600" dirty="0" smtClean="0">
                <a:solidFill>
                  <a:srgbClr val="0070C0"/>
                </a:solidFill>
              </a:rPr>
              <a:t>モード同期</a:t>
            </a:r>
            <a:endParaRPr kumimoji="1" lang="ja-JP" altLang="en-US" sz="3600" dirty="0">
              <a:solidFill>
                <a:srgbClr val="0070C0"/>
              </a:solidFill>
            </a:endParaRPr>
          </a:p>
        </p:txBody>
      </p:sp>
      <p:sp>
        <p:nvSpPr>
          <p:cNvPr id="4" name="右矢印 3"/>
          <p:cNvSpPr/>
          <p:nvPr/>
        </p:nvSpPr>
        <p:spPr bwMode="auto">
          <a:xfrm>
            <a:off x="2870895" y="1240082"/>
            <a:ext cx="648072" cy="50152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3584848" y="1195011"/>
            <a:ext cx="5760640" cy="2246769"/>
          </a:xfrm>
          <a:prstGeom prst="rect">
            <a:avLst/>
          </a:prstGeom>
          <a:noFill/>
        </p:spPr>
        <p:txBody>
          <a:bodyPr wrap="square" rtlCol="0">
            <a:spAutoFit/>
          </a:bodyPr>
          <a:lstStyle/>
          <a:p>
            <a:r>
              <a:rPr kumimoji="1" lang="ja-JP" altLang="en-US" sz="2800" b="1" dirty="0" smtClean="0"/>
              <a:t>ファイバー共振器内の各縦モードの位相が、ある特定のタイミングで同期すること。連続波発振</a:t>
            </a:r>
            <a:r>
              <a:rPr kumimoji="1" lang="en-US" altLang="ja-JP" sz="2800" b="1" dirty="0" smtClean="0"/>
              <a:t>(</a:t>
            </a:r>
            <a:r>
              <a:rPr kumimoji="1" lang="en-US" altLang="ja-JP" sz="2800" dirty="0" err="1" smtClean="0"/>
              <a:t>CW:Continuous</a:t>
            </a:r>
            <a:r>
              <a:rPr kumimoji="1" lang="en-US" altLang="ja-JP" sz="2800" dirty="0" smtClean="0"/>
              <a:t> Wave</a:t>
            </a:r>
            <a:r>
              <a:rPr kumimoji="1" lang="en-US" altLang="ja-JP" sz="2800" b="1" dirty="0" smtClean="0"/>
              <a:t>)</a:t>
            </a:r>
            <a:r>
              <a:rPr kumimoji="1" lang="ja-JP" altLang="en-US" sz="2800" b="1" dirty="0" smtClean="0"/>
              <a:t>よりも高い光強度を得ることができる。</a:t>
            </a:r>
            <a:endParaRPr kumimoji="1" lang="ja-JP" altLang="en-US" sz="2800" b="1" dirty="0"/>
          </a:p>
        </p:txBody>
      </p:sp>
      <p:sp>
        <p:nvSpPr>
          <p:cNvPr id="9" name="フリーフォーム 8"/>
          <p:cNvSpPr/>
          <p:nvPr/>
        </p:nvSpPr>
        <p:spPr bwMode="auto">
          <a:xfrm>
            <a:off x="1397095" y="3441780"/>
            <a:ext cx="7198242" cy="563284"/>
          </a:xfrm>
          <a:custGeom>
            <a:avLst/>
            <a:gdLst>
              <a:gd name="connsiteX0" fmla="*/ 0 w 7198242"/>
              <a:gd name="connsiteY0" fmla="*/ 1435395 h 1446029"/>
              <a:gd name="connsiteX1" fmla="*/ 723014 w 7198242"/>
              <a:gd name="connsiteY1" fmla="*/ 0 h 1446029"/>
              <a:gd name="connsiteX2" fmla="*/ 1446028 w 7198242"/>
              <a:gd name="connsiteY2" fmla="*/ 1435395 h 1446029"/>
              <a:gd name="connsiteX3" fmla="*/ 2158410 w 7198242"/>
              <a:gd name="connsiteY3" fmla="*/ 21265 h 1446029"/>
              <a:gd name="connsiteX4" fmla="*/ 2892056 w 7198242"/>
              <a:gd name="connsiteY4" fmla="*/ 1446028 h 1446029"/>
              <a:gd name="connsiteX5" fmla="*/ 3604438 w 7198242"/>
              <a:gd name="connsiteY5" fmla="*/ 10632 h 1446029"/>
              <a:gd name="connsiteX6" fmla="*/ 4338084 w 7198242"/>
              <a:gd name="connsiteY6" fmla="*/ 1435395 h 1446029"/>
              <a:gd name="connsiteX7" fmla="*/ 5039833 w 7198242"/>
              <a:gd name="connsiteY7" fmla="*/ 10632 h 1446029"/>
              <a:gd name="connsiteX8" fmla="*/ 5773479 w 7198242"/>
              <a:gd name="connsiteY8" fmla="*/ 1435395 h 1446029"/>
              <a:gd name="connsiteX9" fmla="*/ 6485861 w 7198242"/>
              <a:gd name="connsiteY9" fmla="*/ 0 h 1446029"/>
              <a:gd name="connsiteX10" fmla="*/ 7198242 w 7198242"/>
              <a:gd name="connsiteY10" fmla="*/ 1435395 h 14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242" h="1446029">
                <a:moveTo>
                  <a:pt x="0" y="1435395"/>
                </a:moveTo>
                <a:cubicBezTo>
                  <a:pt x="241004" y="717697"/>
                  <a:pt x="482009" y="0"/>
                  <a:pt x="723014" y="0"/>
                </a:cubicBezTo>
                <a:cubicBezTo>
                  <a:pt x="964019" y="0"/>
                  <a:pt x="1206795" y="1431851"/>
                  <a:pt x="1446028" y="1435395"/>
                </a:cubicBezTo>
                <a:cubicBezTo>
                  <a:pt x="1685261" y="1438939"/>
                  <a:pt x="1917405" y="19493"/>
                  <a:pt x="2158410" y="21265"/>
                </a:cubicBezTo>
                <a:cubicBezTo>
                  <a:pt x="2399415" y="23037"/>
                  <a:pt x="2651051" y="1447800"/>
                  <a:pt x="2892056" y="1446028"/>
                </a:cubicBezTo>
                <a:cubicBezTo>
                  <a:pt x="3133061" y="1444256"/>
                  <a:pt x="3363433" y="12404"/>
                  <a:pt x="3604438" y="10632"/>
                </a:cubicBezTo>
                <a:cubicBezTo>
                  <a:pt x="3845443" y="8860"/>
                  <a:pt x="4098852" y="1435395"/>
                  <a:pt x="4338084" y="1435395"/>
                </a:cubicBezTo>
                <a:cubicBezTo>
                  <a:pt x="4577316" y="1435395"/>
                  <a:pt x="4800601" y="10632"/>
                  <a:pt x="5039833" y="10632"/>
                </a:cubicBezTo>
                <a:cubicBezTo>
                  <a:pt x="5279065" y="10632"/>
                  <a:pt x="5532474" y="1437167"/>
                  <a:pt x="5773479" y="1435395"/>
                </a:cubicBezTo>
                <a:cubicBezTo>
                  <a:pt x="6014484" y="1433623"/>
                  <a:pt x="6248401" y="0"/>
                  <a:pt x="6485861" y="0"/>
                </a:cubicBezTo>
                <a:cubicBezTo>
                  <a:pt x="6723321" y="0"/>
                  <a:pt x="6960781" y="717697"/>
                  <a:pt x="7198242" y="1435395"/>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フリーフォーム 9"/>
          <p:cNvSpPr/>
          <p:nvPr/>
        </p:nvSpPr>
        <p:spPr bwMode="auto">
          <a:xfrm>
            <a:off x="992560" y="4152507"/>
            <a:ext cx="7416824" cy="500630"/>
          </a:xfrm>
          <a:custGeom>
            <a:avLst/>
            <a:gdLst>
              <a:gd name="connsiteX0" fmla="*/ 0 w 9303488"/>
              <a:gd name="connsiteY0" fmla="*/ 1456667 h 1456831"/>
              <a:gd name="connsiteX1" fmla="*/ 733646 w 9303488"/>
              <a:gd name="connsiteY1" fmla="*/ 6 h 1456831"/>
              <a:gd name="connsiteX2" fmla="*/ 1456660 w 9303488"/>
              <a:gd name="connsiteY2" fmla="*/ 1446034 h 1456831"/>
              <a:gd name="connsiteX3" fmla="*/ 2179674 w 9303488"/>
              <a:gd name="connsiteY3" fmla="*/ 10639 h 1456831"/>
              <a:gd name="connsiteX4" fmla="*/ 2892056 w 9303488"/>
              <a:gd name="connsiteY4" fmla="*/ 1435401 h 1456831"/>
              <a:gd name="connsiteX5" fmla="*/ 3615070 w 9303488"/>
              <a:gd name="connsiteY5" fmla="*/ 6 h 1456831"/>
              <a:gd name="connsiteX6" fmla="*/ 4338084 w 9303488"/>
              <a:gd name="connsiteY6" fmla="*/ 1456667 h 1456831"/>
              <a:gd name="connsiteX7" fmla="*/ 5061097 w 9303488"/>
              <a:gd name="connsiteY7" fmla="*/ 6 h 1456831"/>
              <a:gd name="connsiteX8" fmla="*/ 5762846 w 9303488"/>
              <a:gd name="connsiteY8" fmla="*/ 1446034 h 1456831"/>
              <a:gd name="connsiteX9" fmla="*/ 6496493 w 9303488"/>
              <a:gd name="connsiteY9" fmla="*/ 10639 h 1456831"/>
              <a:gd name="connsiteX10" fmla="*/ 7230139 w 9303488"/>
              <a:gd name="connsiteY10" fmla="*/ 1446034 h 1456831"/>
              <a:gd name="connsiteX11" fmla="*/ 7931888 w 9303488"/>
              <a:gd name="connsiteY11" fmla="*/ 10639 h 1456831"/>
              <a:gd name="connsiteX12" fmla="*/ 8654902 w 9303488"/>
              <a:gd name="connsiteY12" fmla="*/ 1456667 h 1456831"/>
              <a:gd name="connsiteX13" fmla="*/ 9303488 w 9303488"/>
              <a:gd name="connsiteY13" fmla="*/ 85067 h 14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03488" h="1456831">
                <a:moveTo>
                  <a:pt x="0" y="1456667"/>
                </a:moveTo>
                <a:cubicBezTo>
                  <a:pt x="245434" y="729222"/>
                  <a:pt x="490869" y="1778"/>
                  <a:pt x="733646" y="6"/>
                </a:cubicBezTo>
                <a:cubicBezTo>
                  <a:pt x="976423" y="-1766"/>
                  <a:pt x="1215655" y="1444262"/>
                  <a:pt x="1456660" y="1446034"/>
                </a:cubicBezTo>
                <a:cubicBezTo>
                  <a:pt x="1697665" y="1447806"/>
                  <a:pt x="1940441" y="12411"/>
                  <a:pt x="2179674" y="10639"/>
                </a:cubicBezTo>
                <a:cubicBezTo>
                  <a:pt x="2418907" y="8867"/>
                  <a:pt x="2652823" y="1437173"/>
                  <a:pt x="2892056" y="1435401"/>
                </a:cubicBezTo>
                <a:cubicBezTo>
                  <a:pt x="3131289" y="1433629"/>
                  <a:pt x="3374065" y="-3538"/>
                  <a:pt x="3615070" y="6"/>
                </a:cubicBezTo>
                <a:cubicBezTo>
                  <a:pt x="3856075" y="3550"/>
                  <a:pt x="4097080" y="1456667"/>
                  <a:pt x="4338084" y="1456667"/>
                </a:cubicBezTo>
                <a:cubicBezTo>
                  <a:pt x="4579088" y="1456667"/>
                  <a:pt x="4823637" y="1778"/>
                  <a:pt x="5061097" y="6"/>
                </a:cubicBezTo>
                <a:cubicBezTo>
                  <a:pt x="5298557" y="-1766"/>
                  <a:pt x="5523613" y="1444262"/>
                  <a:pt x="5762846" y="1446034"/>
                </a:cubicBezTo>
                <a:cubicBezTo>
                  <a:pt x="6002079" y="1447806"/>
                  <a:pt x="6251944" y="10639"/>
                  <a:pt x="6496493" y="10639"/>
                </a:cubicBezTo>
                <a:cubicBezTo>
                  <a:pt x="6741042" y="10639"/>
                  <a:pt x="6990907" y="1446034"/>
                  <a:pt x="7230139" y="1446034"/>
                </a:cubicBezTo>
                <a:cubicBezTo>
                  <a:pt x="7469371" y="1446034"/>
                  <a:pt x="7694428" y="8867"/>
                  <a:pt x="7931888" y="10639"/>
                </a:cubicBezTo>
                <a:cubicBezTo>
                  <a:pt x="8169348" y="12411"/>
                  <a:pt x="8426302" y="1444262"/>
                  <a:pt x="8654902" y="1456667"/>
                </a:cubicBezTo>
                <a:cubicBezTo>
                  <a:pt x="8883502" y="1469072"/>
                  <a:pt x="9093495" y="777069"/>
                  <a:pt x="9303488" y="8506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フリーフォーム 11"/>
          <p:cNvSpPr/>
          <p:nvPr/>
        </p:nvSpPr>
        <p:spPr bwMode="auto">
          <a:xfrm>
            <a:off x="920552" y="4704300"/>
            <a:ext cx="7795964" cy="473975"/>
          </a:xfrm>
          <a:custGeom>
            <a:avLst/>
            <a:gdLst>
              <a:gd name="connsiteX0" fmla="*/ 0 w 9075761"/>
              <a:gd name="connsiteY0" fmla="*/ 1419388 h 1460341"/>
              <a:gd name="connsiteX1" fmla="*/ 450376 w 9075761"/>
              <a:gd name="connsiteY1" fmla="*/ 21 h 1460341"/>
              <a:gd name="connsiteX2" fmla="*/ 873457 w 9075761"/>
              <a:gd name="connsiteY2" fmla="*/ 1446684 h 1460341"/>
              <a:gd name="connsiteX3" fmla="*/ 1282890 w 9075761"/>
              <a:gd name="connsiteY3" fmla="*/ 21 h 1460341"/>
              <a:gd name="connsiteX4" fmla="*/ 1719618 w 9075761"/>
              <a:gd name="connsiteY4" fmla="*/ 1446684 h 1460341"/>
              <a:gd name="connsiteX5" fmla="*/ 2156347 w 9075761"/>
              <a:gd name="connsiteY5" fmla="*/ 13669 h 1460341"/>
              <a:gd name="connsiteX6" fmla="*/ 2579427 w 9075761"/>
              <a:gd name="connsiteY6" fmla="*/ 1433036 h 1460341"/>
              <a:gd name="connsiteX7" fmla="*/ 3029803 w 9075761"/>
              <a:gd name="connsiteY7" fmla="*/ 27317 h 1460341"/>
              <a:gd name="connsiteX8" fmla="*/ 3452884 w 9075761"/>
              <a:gd name="connsiteY8" fmla="*/ 1460331 h 1460341"/>
              <a:gd name="connsiteX9" fmla="*/ 3889612 w 9075761"/>
              <a:gd name="connsiteY9" fmla="*/ 21 h 1460341"/>
              <a:gd name="connsiteX10" fmla="*/ 4312693 w 9075761"/>
              <a:gd name="connsiteY10" fmla="*/ 1433036 h 1460341"/>
              <a:gd name="connsiteX11" fmla="*/ 4749421 w 9075761"/>
              <a:gd name="connsiteY11" fmla="*/ 27317 h 1460341"/>
              <a:gd name="connsiteX12" fmla="*/ 5172502 w 9075761"/>
              <a:gd name="connsiteY12" fmla="*/ 1405740 h 1460341"/>
              <a:gd name="connsiteX13" fmla="*/ 5609230 w 9075761"/>
              <a:gd name="connsiteY13" fmla="*/ 21 h 1460341"/>
              <a:gd name="connsiteX14" fmla="*/ 6059606 w 9075761"/>
              <a:gd name="connsiteY14" fmla="*/ 1419388 h 1460341"/>
              <a:gd name="connsiteX15" fmla="*/ 6482687 w 9075761"/>
              <a:gd name="connsiteY15" fmla="*/ 13669 h 1460341"/>
              <a:gd name="connsiteX16" fmla="*/ 6919415 w 9075761"/>
              <a:gd name="connsiteY16" fmla="*/ 1460331 h 1460341"/>
              <a:gd name="connsiteX17" fmla="*/ 7342496 w 9075761"/>
              <a:gd name="connsiteY17" fmla="*/ 13669 h 1460341"/>
              <a:gd name="connsiteX18" fmla="*/ 7779224 w 9075761"/>
              <a:gd name="connsiteY18" fmla="*/ 1446684 h 1460341"/>
              <a:gd name="connsiteX19" fmla="*/ 8215952 w 9075761"/>
              <a:gd name="connsiteY19" fmla="*/ 13669 h 1460341"/>
              <a:gd name="connsiteX20" fmla="*/ 8652681 w 9075761"/>
              <a:gd name="connsiteY20" fmla="*/ 1433036 h 1460341"/>
              <a:gd name="connsiteX21" fmla="*/ 9075761 w 9075761"/>
              <a:gd name="connsiteY21" fmla="*/ 13669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75761" h="1460341">
                <a:moveTo>
                  <a:pt x="0" y="1419388"/>
                </a:moveTo>
                <a:cubicBezTo>
                  <a:pt x="152400" y="707430"/>
                  <a:pt x="304800" y="-4528"/>
                  <a:pt x="450376" y="21"/>
                </a:cubicBezTo>
                <a:cubicBezTo>
                  <a:pt x="595952" y="4570"/>
                  <a:pt x="734705" y="1446684"/>
                  <a:pt x="873457" y="1446684"/>
                </a:cubicBezTo>
                <a:cubicBezTo>
                  <a:pt x="1012209" y="1446684"/>
                  <a:pt x="1141863" y="21"/>
                  <a:pt x="1282890" y="21"/>
                </a:cubicBezTo>
                <a:cubicBezTo>
                  <a:pt x="1423917" y="21"/>
                  <a:pt x="1574042" y="1444409"/>
                  <a:pt x="1719618" y="1446684"/>
                </a:cubicBezTo>
                <a:cubicBezTo>
                  <a:pt x="1865194" y="1448959"/>
                  <a:pt x="2013046" y="15944"/>
                  <a:pt x="2156347" y="13669"/>
                </a:cubicBezTo>
                <a:cubicBezTo>
                  <a:pt x="2299648" y="11394"/>
                  <a:pt x="2433851" y="1430761"/>
                  <a:pt x="2579427" y="1433036"/>
                </a:cubicBezTo>
                <a:cubicBezTo>
                  <a:pt x="2725003" y="1435311"/>
                  <a:pt x="2884227" y="22768"/>
                  <a:pt x="3029803" y="27317"/>
                </a:cubicBezTo>
                <a:cubicBezTo>
                  <a:pt x="3175379" y="31866"/>
                  <a:pt x="3309583" y="1464880"/>
                  <a:pt x="3452884" y="1460331"/>
                </a:cubicBezTo>
                <a:cubicBezTo>
                  <a:pt x="3596185" y="1455782"/>
                  <a:pt x="3746311" y="4570"/>
                  <a:pt x="3889612" y="21"/>
                </a:cubicBezTo>
                <a:cubicBezTo>
                  <a:pt x="4032913" y="-4528"/>
                  <a:pt x="4169392" y="1428487"/>
                  <a:pt x="4312693" y="1433036"/>
                </a:cubicBezTo>
                <a:cubicBezTo>
                  <a:pt x="4455994" y="1437585"/>
                  <a:pt x="4606120" y="31866"/>
                  <a:pt x="4749421" y="27317"/>
                </a:cubicBezTo>
                <a:cubicBezTo>
                  <a:pt x="4892722" y="22768"/>
                  <a:pt x="5029201" y="1410289"/>
                  <a:pt x="5172502" y="1405740"/>
                </a:cubicBezTo>
                <a:cubicBezTo>
                  <a:pt x="5315803" y="1401191"/>
                  <a:pt x="5461379" y="-2254"/>
                  <a:pt x="5609230" y="21"/>
                </a:cubicBezTo>
                <a:cubicBezTo>
                  <a:pt x="5757081" y="2296"/>
                  <a:pt x="5914030" y="1417113"/>
                  <a:pt x="6059606" y="1419388"/>
                </a:cubicBezTo>
                <a:cubicBezTo>
                  <a:pt x="6205182" y="1421663"/>
                  <a:pt x="6339386" y="6845"/>
                  <a:pt x="6482687" y="13669"/>
                </a:cubicBezTo>
                <a:cubicBezTo>
                  <a:pt x="6625988" y="20493"/>
                  <a:pt x="6776114" y="1460331"/>
                  <a:pt x="6919415" y="1460331"/>
                </a:cubicBezTo>
                <a:cubicBezTo>
                  <a:pt x="7062716" y="1460331"/>
                  <a:pt x="7199195" y="15943"/>
                  <a:pt x="7342496" y="13669"/>
                </a:cubicBezTo>
                <a:cubicBezTo>
                  <a:pt x="7485797" y="11395"/>
                  <a:pt x="7633648" y="1446684"/>
                  <a:pt x="7779224" y="1446684"/>
                </a:cubicBezTo>
                <a:cubicBezTo>
                  <a:pt x="7924800" y="1446684"/>
                  <a:pt x="8070376" y="15944"/>
                  <a:pt x="8215952" y="13669"/>
                </a:cubicBezTo>
                <a:cubicBezTo>
                  <a:pt x="8361528" y="11394"/>
                  <a:pt x="8509380" y="1433036"/>
                  <a:pt x="8652681" y="1433036"/>
                </a:cubicBezTo>
                <a:cubicBezTo>
                  <a:pt x="8795982" y="1433036"/>
                  <a:pt x="8935871" y="723352"/>
                  <a:pt x="9075761" y="1366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8" name="直線コネクタ 17"/>
          <p:cNvCxnSpPr/>
          <p:nvPr/>
        </p:nvCxnSpPr>
        <p:spPr bwMode="auto">
          <a:xfrm>
            <a:off x="1277052" y="5938981"/>
            <a:ext cx="3312368" cy="0"/>
          </a:xfrm>
          <a:prstGeom prst="line">
            <a:avLst/>
          </a:prstGeom>
          <a:noFill/>
          <a:ln w="19050" cap="flat" cmpd="sng" algn="ctr">
            <a:solidFill>
              <a:srgbClr val="FF0000"/>
            </a:solidFill>
            <a:prstDash val="solid"/>
            <a:round/>
            <a:headEnd type="none" w="med" len="med"/>
            <a:tailEnd type="none" w="med" len="med"/>
          </a:ln>
          <a:effectLst/>
        </p:spPr>
      </p:cxnSp>
      <p:sp>
        <p:nvSpPr>
          <p:cNvPr id="22" name="フリーフォーム 21"/>
          <p:cNvSpPr/>
          <p:nvPr/>
        </p:nvSpPr>
        <p:spPr bwMode="auto">
          <a:xfrm>
            <a:off x="4589420" y="5301208"/>
            <a:ext cx="409575" cy="1275547"/>
          </a:xfrm>
          <a:custGeom>
            <a:avLst/>
            <a:gdLst>
              <a:gd name="connsiteX0" fmla="*/ 0 w 409575"/>
              <a:gd name="connsiteY0" fmla="*/ 366504 h 709717"/>
              <a:gd name="connsiteX1" fmla="*/ 42863 w 409575"/>
              <a:gd name="connsiteY1" fmla="*/ 223629 h 709717"/>
              <a:gd name="connsiteX2" fmla="*/ 100013 w 409575"/>
              <a:gd name="connsiteY2" fmla="*/ 537954 h 709717"/>
              <a:gd name="connsiteX3" fmla="*/ 171450 w 409575"/>
              <a:gd name="connsiteY3" fmla="*/ 104567 h 709717"/>
              <a:gd name="connsiteX4" fmla="*/ 257175 w 409575"/>
              <a:gd name="connsiteY4" fmla="*/ 709404 h 709717"/>
              <a:gd name="connsiteX5" fmla="*/ 347663 w 409575"/>
              <a:gd name="connsiteY5" fmla="*/ 9317 h 709717"/>
              <a:gd name="connsiteX6" fmla="*/ 409575 w 409575"/>
              <a:gd name="connsiteY6" fmla="*/ 371267 h 70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09717">
                <a:moveTo>
                  <a:pt x="0" y="366504"/>
                </a:moveTo>
                <a:cubicBezTo>
                  <a:pt x="13097" y="280779"/>
                  <a:pt x="26194" y="195054"/>
                  <a:pt x="42863" y="223629"/>
                </a:cubicBezTo>
                <a:cubicBezTo>
                  <a:pt x="59532" y="252204"/>
                  <a:pt x="78582" y="557797"/>
                  <a:pt x="100013" y="537954"/>
                </a:cubicBezTo>
                <a:cubicBezTo>
                  <a:pt x="121444" y="518111"/>
                  <a:pt x="145256" y="75992"/>
                  <a:pt x="171450" y="104567"/>
                </a:cubicBezTo>
                <a:cubicBezTo>
                  <a:pt x="197644" y="133142"/>
                  <a:pt x="227806" y="725279"/>
                  <a:pt x="257175" y="709404"/>
                </a:cubicBezTo>
                <a:cubicBezTo>
                  <a:pt x="286544" y="693529"/>
                  <a:pt x="322263" y="65673"/>
                  <a:pt x="347663" y="9317"/>
                </a:cubicBezTo>
                <a:cubicBezTo>
                  <a:pt x="373063" y="-47039"/>
                  <a:pt x="391319" y="162114"/>
                  <a:pt x="409575" y="371267"/>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フリーフォーム 22"/>
          <p:cNvSpPr/>
          <p:nvPr/>
        </p:nvSpPr>
        <p:spPr bwMode="auto">
          <a:xfrm rot="10800000">
            <a:off x="4993149" y="5293499"/>
            <a:ext cx="409575" cy="1290963"/>
          </a:xfrm>
          <a:custGeom>
            <a:avLst/>
            <a:gdLst>
              <a:gd name="connsiteX0" fmla="*/ 0 w 409575"/>
              <a:gd name="connsiteY0" fmla="*/ 366504 h 709717"/>
              <a:gd name="connsiteX1" fmla="*/ 42863 w 409575"/>
              <a:gd name="connsiteY1" fmla="*/ 223629 h 709717"/>
              <a:gd name="connsiteX2" fmla="*/ 100013 w 409575"/>
              <a:gd name="connsiteY2" fmla="*/ 537954 h 709717"/>
              <a:gd name="connsiteX3" fmla="*/ 171450 w 409575"/>
              <a:gd name="connsiteY3" fmla="*/ 104567 h 709717"/>
              <a:gd name="connsiteX4" fmla="*/ 257175 w 409575"/>
              <a:gd name="connsiteY4" fmla="*/ 709404 h 709717"/>
              <a:gd name="connsiteX5" fmla="*/ 347663 w 409575"/>
              <a:gd name="connsiteY5" fmla="*/ 9317 h 709717"/>
              <a:gd name="connsiteX6" fmla="*/ 409575 w 409575"/>
              <a:gd name="connsiteY6" fmla="*/ 371267 h 70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09717">
                <a:moveTo>
                  <a:pt x="0" y="366504"/>
                </a:moveTo>
                <a:cubicBezTo>
                  <a:pt x="13097" y="280779"/>
                  <a:pt x="26194" y="195054"/>
                  <a:pt x="42863" y="223629"/>
                </a:cubicBezTo>
                <a:cubicBezTo>
                  <a:pt x="59532" y="252204"/>
                  <a:pt x="78582" y="557797"/>
                  <a:pt x="100013" y="537954"/>
                </a:cubicBezTo>
                <a:cubicBezTo>
                  <a:pt x="121444" y="518111"/>
                  <a:pt x="145256" y="75992"/>
                  <a:pt x="171450" y="104567"/>
                </a:cubicBezTo>
                <a:cubicBezTo>
                  <a:pt x="197644" y="133142"/>
                  <a:pt x="227806" y="725279"/>
                  <a:pt x="257175" y="709404"/>
                </a:cubicBezTo>
                <a:cubicBezTo>
                  <a:pt x="286544" y="693529"/>
                  <a:pt x="322263" y="65673"/>
                  <a:pt x="347663" y="9317"/>
                </a:cubicBezTo>
                <a:cubicBezTo>
                  <a:pt x="373063" y="-47039"/>
                  <a:pt x="391319" y="162114"/>
                  <a:pt x="409575" y="371267"/>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5" name="直線コネクタ 24"/>
          <p:cNvCxnSpPr/>
          <p:nvPr/>
        </p:nvCxnSpPr>
        <p:spPr bwMode="auto">
          <a:xfrm flipH="1">
            <a:off x="4998995" y="3356992"/>
            <a:ext cx="2538" cy="3384376"/>
          </a:xfrm>
          <a:prstGeom prst="line">
            <a:avLst/>
          </a:prstGeom>
          <a:noFill/>
          <a:ln w="19050" cap="flat" cmpd="sng" algn="ctr">
            <a:solidFill>
              <a:schemeClr val="tx1"/>
            </a:solidFill>
            <a:prstDash val="dashDot"/>
            <a:round/>
            <a:headEnd type="none" w="med" len="med"/>
            <a:tailEnd type="none" w="med" len="med"/>
          </a:ln>
          <a:effectLst/>
        </p:spPr>
      </p:cxnSp>
      <p:cxnSp>
        <p:nvCxnSpPr>
          <p:cNvPr id="26" name="直線コネクタ 25"/>
          <p:cNvCxnSpPr/>
          <p:nvPr/>
        </p:nvCxnSpPr>
        <p:spPr bwMode="auto">
          <a:xfrm>
            <a:off x="5402724" y="5938981"/>
            <a:ext cx="3312368" cy="0"/>
          </a:xfrm>
          <a:prstGeom prst="line">
            <a:avLst/>
          </a:prstGeom>
          <a:noFill/>
          <a:ln w="19050" cap="flat" cmpd="sng" algn="ctr">
            <a:solidFill>
              <a:srgbClr val="FF0000"/>
            </a:solidFill>
            <a:prstDash val="solid"/>
            <a:round/>
            <a:headEnd type="none" w="med" len="med"/>
            <a:tailEnd type="none" w="med" len="med"/>
          </a:ln>
          <a:effectLst/>
        </p:spPr>
      </p:cxnSp>
      <p:sp>
        <p:nvSpPr>
          <p:cNvPr id="29" name="テキスト ボックス 28"/>
          <p:cNvSpPr txBox="1"/>
          <p:nvPr/>
        </p:nvSpPr>
        <p:spPr>
          <a:xfrm>
            <a:off x="1871998" y="5397432"/>
            <a:ext cx="2935424" cy="400110"/>
          </a:xfrm>
          <a:prstGeom prst="rect">
            <a:avLst/>
          </a:prstGeom>
          <a:noFill/>
        </p:spPr>
        <p:txBody>
          <a:bodyPr wrap="square" rtlCol="0">
            <a:spAutoFit/>
          </a:bodyPr>
          <a:lstStyle/>
          <a:p>
            <a:r>
              <a:rPr kumimoji="1" lang="ja-JP" altLang="en-US" b="1" dirty="0" smtClean="0"/>
              <a:t>弱め合う干渉</a:t>
            </a:r>
            <a:endParaRPr kumimoji="1" lang="ja-JP" altLang="en-US" b="1" dirty="0"/>
          </a:p>
        </p:txBody>
      </p:sp>
      <p:sp>
        <p:nvSpPr>
          <p:cNvPr id="30" name="テキスト ボックス 29"/>
          <p:cNvSpPr txBox="1"/>
          <p:nvPr/>
        </p:nvSpPr>
        <p:spPr>
          <a:xfrm>
            <a:off x="6105128" y="5397432"/>
            <a:ext cx="2935424" cy="400110"/>
          </a:xfrm>
          <a:prstGeom prst="rect">
            <a:avLst/>
          </a:prstGeom>
          <a:noFill/>
        </p:spPr>
        <p:txBody>
          <a:bodyPr wrap="square" rtlCol="0">
            <a:spAutoFit/>
          </a:bodyPr>
          <a:lstStyle/>
          <a:p>
            <a:r>
              <a:rPr kumimoji="1" lang="ja-JP" altLang="en-US" b="1" dirty="0" smtClean="0"/>
              <a:t>弱め合う干渉</a:t>
            </a:r>
            <a:endParaRPr kumimoji="1" lang="ja-JP" altLang="en-US" b="1" dirty="0"/>
          </a:p>
        </p:txBody>
      </p:sp>
      <p:sp>
        <p:nvSpPr>
          <p:cNvPr id="31" name="テキスト ボックス 30"/>
          <p:cNvSpPr txBox="1"/>
          <p:nvPr/>
        </p:nvSpPr>
        <p:spPr>
          <a:xfrm>
            <a:off x="5197936" y="6344371"/>
            <a:ext cx="2808312" cy="400110"/>
          </a:xfrm>
          <a:prstGeom prst="rect">
            <a:avLst/>
          </a:prstGeom>
          <a:noFill/>
        </p:spPr>
        <p:txBody>
          <a:bodyPr wrap="square" rtlCol="0">
            <a:spAutoFit/>
          </a:bodyPr>
          <a:lstStyle/>
          <a:p>
            <a:r>
              <a:rPr kumimoji="1" lang="ja-JP" altLang="en-US" b="1" dirty="0" smtClean="0"/>
              <a:t>強め合う干渉</a:t>
            </a:r>
            <a:endParaRPr kumimoji="1" lang="ja-JP" altLang="en-US" b="1" dirty="0"/>
          </a:p>
        </p:txBody>
      </p:sp>
    </p:spTree>
    <p:extLst>
      <p:ext uri="{BB962C8B-B14F-4D97-AF65-F5344CB8AC3E}">
        <p14:creationId xmlns:p14="http://schemas.microsoft.com/office/powerpoint/2010/main" val="23283411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128464" y="616332"/>
            <a:ext cx="5328592" cy="584775"/>
          </a:xfrm>
          <a:prstGeom prst="rect">
            <a:avLst/>
          </a:prstGeom>
          <a:noFill/>
        </p:spPr>
        <p:txBody>
          <a:bodyPr wrap="square" rtlCol="0">
            <a:spAutoFit/>
          </a:bodyPr>
          <a:lstStyle/>
          <a:p>
            <a:r>
              <a:rPr kumimoji="1" lang="ja-JP" altLang="en-US" sz="3200" dirty="0" smtClean="0"/>
              <a:t>屈折率センサーの応用例</a:t>
            </a:r>
            <a:endParaRPr kumimoji="1" lang="ja-JP" altLang="en-US" sz="3200" dirty="0"/>
          </a:p>
        </p:txBody>
      </p:sp>
      <p:sp>
        <p:nvSpPr>
          <p:cNvPr id="3" name="テキスト ボックス 2"/>
          <p:cNvSpPr txBox="1"/>
          <p:nvPr/>
        </p:nvSpPr>
        <p:spPr>
          <a:xfrm>
            <a:off x="344488" y="1556792"/>
            <a:ext cx="9145016"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ja-JP" altLang="en-US" sz="3200" dirty="0" smtClean="0"/>
              <a:t>飲料の糖度測定</a:t>
            </a:r>
            <a:endParaRPr kumimoji="1" lang="en-US" altLang="ja-JP" sz="3200" dirty="0" smtClean="0"/>
          </a:p>
          <a:p>
            <a:pPr marL="342900" indent="-342900">
              <a:lnSpc>
                <a:spcPct val="150000"/>
              </a:lnSpc>
              <a:buFont typeface="Arial" panose="020B0604020202020204" pitchFamily="34" charset="0"/>
              <a:buChar char="•"/>
            </a:pPr>
            <a:r>
              <a:rPr lang="ja-JP" altLang="en-US" sz="3200" dirty="0" smtClean="0"/>
              <a:t>バイオエタノールの濃度測定</a:t>
            </a:r>
            <a:endParaRPr lang="en-US" altLang="ja-JP" sz="3200" dirty="0" smtClean="0"/>
          </a:p>
          <a:p>
            <a:pPr marL="342900" indent="-342900">
              <a:lnSpc>
                <a:spcPct val="150000"/>
              </a:lnSpc>
              <a:buFont typeface="Arial" panose="020B0604020202020204" pitchFamily="34" charset="0"/>
              <a:buChar char="•"/>
            </a:pPr>
            <a:r>
              <a:rPr kumimoji="1" lang="ja-JP" altLang="en-US" sz="3200" dirty="0" smtClean="0"/>
              <a:t>バイオ、医療への応用（タンパク質検出）</a:t>
            </a:r>
            <a:endParaRPr kumimoji="1" lang="ja-JP" altLang="en-US" sz="3200" dirty="0"/>
          </a:p>
        </p:txBody>
      </p:sp>
    </p:spTree>
    <p:extLst>
      <p:ext uri="{BB962C8B-B14F-4D97-AF65-F5344CB8AC3E}">
        <p14:creationId xmlns:p14="http://schemas.microsoft.com/office/powerpoint/2010/main" val="42025407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1314" y="692696"/>
            <a:ext cx="5341806" cy="646331"/>
          </a:xfrm>
          <a:prstGeom prst="rect">
            <a:avLst/>
          </a:prstGeom>
          <a:noFill/>
        </p:spPr>
        <p:txBody>
          <a:bodyPr wrap="square" rtlCol="0">
            <a:spAutoFit/>
          </a:bodyPr>
          <a:lstStyle/>
          <a:p>
            <a:r>
              <a:rPr kumimoji="1" lang="ja-JP" altLang="en-US" sz="3600" dirty="0" smtClean="0"/>
              <a:t>一般的なファイバー構造</a:t>
            </a:r>
            <a:endParaRPr kumimoji="1" lang="ja-JP" altLang="en-US" sz="3600" dirty="0"/>
          </a:p>
        </p:txBody>
      </p:sp>
      <p:sp>
        <p:nvSpPr>
          <p:cNvPr id="4" name="円/楕円 3"/>
          <p:cNvSpPr/>
          <p:nvPr/>
        </p:nvSpPr>
        <p:spPr bwMode="auto">
          <a:xfrm>
            <a:off x="1082570" y="2420888"/>
            <a:ext cx="3060340" cy="3024336"/>
          </a:xfrm>
          <a:prstGeom prst="ellipse">
            <a:avLst/>
          </a:prstGeom>
          <a:solidFill>
            <a:srgbClr val="00B05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円/楕円 4"/>
          <p:cNvSpPr/>
          <p:nvPr/>
        </p:nvSpPr>
        <p:spPr bwMode="auto">
          <a:xfrm>
            <a:off x="1404727" y="2780928"/>
            <a:ext cx="2376264" cy="2304256"/>
          </a:xfrm>
          <a:prstGeom prst="ellipse">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7" name="直線矢印コネクタ 6"/>
          <p:cNvCxnSpPr/>
          <p:nvPr/>
        </p:nvCxnSpPr>
        <p:spPr bwMode="auto">
          <a:xfrm flipH="1">
            <a:off x="2592859" y="2420888"/>
            <a:ext cx="1352029" cy="1512168"/>
          </a:xfrm>
          <a:prstGeom prst="straightConnector1">
            <a:avLst/>
          </a:prstGeom>
          <a:noFill/>
          <a:ln w="57150" cap="flat" cmpd="sng" algn="ctr">
            <a:solidFill>
              <a:schemeClr val="tx1"/>
            </a:solidFill>
            <a:prstDash val="solid"/>
            <a:round/>
            <a:headEnd type="none" w="med" len="med"/>
            <a:tailEnd type="arrow"/>
          </a:ln>
          <a:effectLst/>
        </p:spPr>
      </p:cxnSp>
      <p:sp>
        <p:nvSpPr>
          <p:cNvPr id="8" name="テキスト ボックス 7"/>
          <p:cNvSpPr txBox="1"/>
          <p:nvPr/>
        </p:nvSpPr>
        <p:spPr>
          <a:xfrm>
            <a:off x="3530842" y="1908145"/>
            <a:ext cx="1224136" cy="584775"/>
          </a:xfrm>
          <a:prstGeom prst="rect">
            <a:avLst/>
          </a:prstGeom>
          <a:noFill/>
        </p:spPr>
        <p:txBody>
          <a:bodyPr wrap="square" rtlCol="0">
            <a:spAutoFit/>
          </a:bodyPr>
          <a:lstStyle/>
          <a:p>
            <a:r>
              <a:rPr kumimoji="1" lang="ja-JP" altLang="en-US" sz="3200" b="1" dirty="0" smtClean="0"/>
              <a:t>コア</a:t>
            </a:r>
            <a:endParaRPr kumimoji="1" lang="ja-JP" altLang="en-US" sz="3200" b="1" dirty="0"/>
          </a:p>
        </p:txBody>
      </p:sp>
      <p:cxnSp>
        <p:nvCxnSpPr>
          <p:cNvPr id="10" name="直線矢印コネクタ 9"/>
          <p:cNvCxnSpPr/>
          <p:nvPr/>
        </p:nvCxnSpPr>
        <p:spPr bwMode="auto">
          <a:xfrm>
            <a:off x="1404727" y="2420888"/>
            <a:ext cx="667953" cy="360040"/>
          </a:xfrm>
          <a:prstGeom prst="straightConnector1">
            <a:avLst/>
          </a:prstGeom>
          <a:noFill/>
          <a:ln w="57150" cap="flat" cmpd="sng" algn="ctr">
            <a:solidFill>
              <a:schemeClr val="tx1"/>
            </a:solidFill>
            <a:prstDash val="solid"/>
            <a:round/>
            <a:headEnd type="none" w="med" len="med"/>
            <a:tailEnd type="arrow"/>
          </a:ln>
          <a:effectLst/>
        </p:spPr>
      </p:cxnSp>
      <p:sp>
        <p:nvSpPr>
          <p:cNvPr id="14" name="テキスト ボックス 13"/>
          <p:cNvSpPr txBox="1"/>
          <p:nvPr/>
        </p:nvSpPr>
        <p:spPr>
          <a:xfrm>
            <a:off x="440097" y="1836113"/>
            <a:ext cx="2496677" cy="584775"/>
          </a:xfrm>
          <a:prstGeom prst="rect">
            <a:avLst/>
          </a:prstGeom>
          <a:noFill/>
        </p:spPr>
        <p:txBody>
          <a:bodyPr wrap="square" rtlCol="0">
            <a:spAutoFit/>
          </a:bodyPr>
          <a:lstStyle/>
          <a:p>
            <a:r>
              <a:rPr kumimoji="1" lang="ja-JP" altLang="en-US" sz="3200" b="1" dirty="0" smtClean="0"/>
              <a:t>クラッド</a:t>
            </a:r>
            <a:endParaRPr kumimoji="1" lang="ja-JP" altLang="en-US" sz="3200" b="1" dirty="0"/>
          </a:p>
        </p:txBody>
      </p:sp>
      <p:sp>
        <p:nvSpPr>
          <p:cNvPr id="17" name="正方形/長方形 16"/>
          <p:cNvSpPr/>
          <p:nvPr/>
        </p:nvSpPr>
        <p:spPr bwMode="auto">
          <a:xfrm>
            <a:off x="4720335" y="2420888"/>
            <a:ext cx="4536504" cy="360040"/>
          </a:xfrm>
          <a:prstGeom prst="rect">
            <a:avLst/>
          </a:prstGeom>
          <a:solidFill>
            <a:srgbClr val="00B05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正方形/長方形 17"/>
          <p:cNvSpPr/>
          <p:nvPr/>
        </p:nvSpPr>
        <p:spPr bwMode="auto">
          <a:xfrm>
            <a:off x="4754978" y="5085184"/>
            <a:ext cx="4536504" cy="360040"/>
          </a:xfrm>
          <a:prstGeom prst="rect">
            <a:avLst/>
          </a:prstGeom>
          <a:solidFill>
            <a:srgbClr val="00B05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0" name="直線矢印コネクタ 19"/>
          <p:cNvCxnSpPr/>
          <p:nvPr/>
        </p:nvCxnSpPr>
        <p:spPr bwMode="auto">
          <a:xfrm flipV="1">
            <a:off x="4754978" y="2780928"/>
            <a:ext cx="2070230" cy="1440160"/>
          </a:xfrm>
          <a:prstGeom prst="straightConnector1">
            <a:avLst/>
          </a:prstGeom>
          <a:noFill/>
          <a:ln w="57150" cap="flat" cmpd="sng" algn="ctr">
            <a:solidFill>
              <a:srgbClr val="FF0000"/>
            </a:solidFill>
            <a:prstDash val="solid"/>
            <a:round/>
            <a:headEnd type="none" w="med" len="med"/>
            <a:tailEnd type="arrow"/>
          </a:ln>
          <a:effectLst/>
        </p:spPr>
      </p:cxnSp>
      <p:cxnSp>
        <p:nvCxnSpPr>
          <p:cNvPr id="21" name="直線矢印コネクタ 20"/>
          <p:cNvCxnSpPr/>
          <p:nvPr/>
        </p:nvCxnSpPr>
        <p:spPr bwMode="auto">
          <a:xfrm>
            <a:off x="6825208" y="2780928"/>
            <a:ext cx="2070230" cy="1440160"/>
          </a:xfrm>
          <a:prstGeom prst="straightConnector1">
            <a:avLst/>
          </a:prstGeom>
          <a:noFill/>
          <a:ln w="57150" cap="flat" cmpd="sng" algn="ctr">
            <a:solidFill>
              <a:srgbClr val="FF0000"/>
            </a:solidFill>
            <a:prstDash val="solid"/>
            <a:round/>
            <a:headEnd type="none" w="med" len="med"/>
            <a:tailEnd type="arrow"/>
          </a:ln>
          <a:effectLst/>
        </p:spPr>
      </p:cxnSp>
      <p:sp>
        <p:nvSpPr>
          <p:cNvPr id="22" name="円/楕円 21"/>
          <p:cNvSpPr/>
          <p:nvPr/>
        </p:nvSpPr>
        <p:spPr bwMode="auto">
          <a:xfrm>
            <a:off x="6429164" y="2492920"/>
            <a:ext cx="792088" cy="684076"/>
          </a:xfrm>
          <a:prstGeom prst="ellipse">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テキスト ボックス 22"/>
          <p:cNvSpPr txBox="1"/>
          <p:nvPr/>
        </p:nvSpPr>
        <p:spPr>
          <a:xfrm>
            <a:off x="6429164" y="1836112"/>
            <a:ext cx="1728192" cy="584775"/>
          </a:xfrm>
          <a:prstGeom prst="rect">
            <a:avLst/>
          </a:prstGeom>
          <a:noFill/>
        </p:spPr>
        <p:txBody>
          <a:bodyPr wrap="square" rtlCol="0">
            <a:spAutoFit/>
          </a:bodyPr>
          <a:lstStyle/>
          <a:p>
            <a:r>
              <a:rPr kumimoji="1" lang="ja-JP" altLang="en-US" sz="3200" b="1" dirty="0" smtClean="0"/>
              <a:t>全反射</a:t>
            </a:r>
            <a:endParaRPr kumimoji="1" lang="ja-JP" altLang="en-US" sz="3200" b="1" dirty="0"/>
          </a:p>
        </p:txBody>
      </p:sp>
    </p:spTree>
    <p:extLst>
      <p:ext uri="{BB962C8B-B14F-4D97-AF65-F5344CB8AC3E}">
        <p14:creationId xmlns:p14="http://schemas.microsoft.com/office/powerpoint/2010/main" val="15402126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 y="764704"/>
            <a:ext cx="10153128" cy="646331"/>
          </a:xfrm>
          <a:prstGeom prst="rect">
            <a:avLst/>
          </a:prstGeom>
          <a:noFill/>
        </p:spPr>
        <p:txBody>
          <a:bodyPr wrap="square" rtlCol="0">
            <a:spAutoFit/>
          </a:bodyPr>
          <a:lstStyle/>
          <a:p>
            <a:r>
              <a:rPr kumimoji="1" lang="ja-JP" altLang="en-US" sz="3600" dirty="0" smtClean="0"/>
              <a:t>マルチモード干渉</a:t>
            </a:r>
            <a:r>
              <a:rPr kumimoji="1" lang="en-US" altLang="ja-JP" sz="3600" dirty="0" smtClean="0"/>
              <a:t>(</a:t>
            </a:r>
            <a:r>
              <a:rPr kumimoji="1" lang="en-US" altLang="ja-JP" sz="3600" dirty="0" err="1" smtClean="0"/>
              <a:t>MMI:multimode</a:t>
            </a:r>
            <a:r>
              <a:rPr kumimoji="1" lang="en-US" altLang="ja-JP" sz="3600" dirty="0" smtClean="0"/>
              <a:t> interference)</a:t>
            </a:r>
            <a:endParaRPr kumimoji="1" lang="ja-JP" altLang="en-US" sz="3600" dirty="0"/>
          </a:p>
        </p:txBody>
      </p:sp>
      <p:sp>
        <p:nvSpPr>
          <p:cNvPr id="6" name="テキスト ボックス 5"/>
          <p:cNvSpPr txBox="1"/>
          <p:nvPr/>
        </p:nvSpPr>
        <p:spPr>
          <a:xfrm>
            <a:off x="1069096" y="4949197"/>
            <a:ext cx="3154696" cy="523220"/>
          </a:xfrm>
          <a:prstGeom prst="rect">
            <a:avLst/>
          </a:prstGeom>
          <a:noFill/>
        </p:spPr>
        <p:txBody>
          <a:bodyPr wrap="square" rtlCol="0">
            <a:spAutoFit/>
          </a:bodyPr>
          <a:lstStyle/>
          <a:p>
            <a:pPr algn="ctr"/>
            <a:r>
              <a:rPr lang="en-US" altLang="ja-JP" sz="2800" dirty="0" err="1" smtClean="0"/>
              <a:t>Cladless</a:t>
            </a:r>
            <a:r>
              <a:rPr lang="en-US" altLang="ja-JP" sz="2800" dirty="0" smtClean="0"/>
              <a:t> </a:t>
            </a:r>
            <a:r>
              <a:rPr kumimoji="1" lang="en-US" altLang="ja-JP" sz="2800" dirty="0" smtClean="0"/>
              <a:t>MMF</a:t>
            </a:r>
            <a:endParaRPr kumimoji="1" lang="ja-JP" altLang="en-US" sz="2800" dirty="0"/>
          </a:p>
        </p:txBody>
      </p:sp>
      <p:sp>
        <p:nvSpPr>
          <p:cNvPr id="7" name="テキスト ボックス 6"/>
          <p:cNvSpPr txBox="1"/>
          <p:nvPr/>
        </p:nvSpPr>
        <p:spPr>
          <a:xfrm>
            <a:off x="5544793" y="1700808"/>
            <a:ext cx="3656679" cy="830997"/>
          </a:xfrm>
          <a:prstGeom prst="rect">
            <a:avLst/>
          </a:prstGeom>
          <a:solidFill>
            <a:schemeClr val="accent6">
              <a:lumMod val="75000"/>
            </a:schemeClr>
          </a:solidFill>
        </p:spPr>
        <p:txBody>
          <a:bodyPr wrap="square" rtlCol="0">
            <a:spAutoFit/>
          </a:bodyPr>
          <a:lstStyle/>
          <a:p>
            <a:r>
              <a:rPr kumimoji="1" lang="ja-JP" altLang="en-US" sz="2400" b="1" dirty="0" smtClean="0">
                <a:solidFill>
                  <a:srgbClr val="FFFF00"/>
                </a:solidFill>
              </a:rPr>
              <a:t>マルチモード干渉の干渉波長を表す式</a:t>
            </a:r>
            <a:endParaRPr kumimoji="1" lang="ja-JP" altLang="en-US" sz="2400" b="1" dirty="0">
              <a:solidFill>
                <a:srgbClr val="FFFF00"/>
              </a:solidFill>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5867384" y="2586731"/>
                <a:ext cx="2592288" cy="1077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a:rPr>
                          </m:ctrlPr>
                        </m:sSubPr>
                        <m:e>
                          <m:r>
                            <a:rPr kumimoji="1" lang="en-US" altLang="ja-JP" sz="3200" b="0" i="1" smtClean="0">
                              <a:latin typeface="Cambria Math"/>
                            </a:rPr>
                            <m:t>𝜆</m:t>
                          </m:r>
                        </m:e>
                        <m:sub>
                          <m:r>
                            <a:rPr kumimoji="1" lang="en-US" altLang="ja-JP" sz="3200" b="0" i="1" smtClean="0">
                              <a:latin typeface="Cambria Math"/>
                            </a:rPr>
                            <m:t>0</m:t>
                          </m:r>
                        </m:sub>
                      </m:sSub>
                      <m:r>
                        <a:rPr kumimoji="1" lang="en-US" altLang="ja-JP" sz="3200" b="0" i="1" smtClean="0">
                          <a:latin typeface="Cambria Math"/>
                        </a:rPr>
                        <m:t>=</m:t>
                      </m:r>
                      <m:f>
                        <m:fPr>
                          <m:ctrlPr>
                            <a:rPr kumimoji="1" lang="en-US" altLang="ja-JP" sz="3200" b="0" i="1" smtClean="0">
                              <a:latin typeface="Cambria Math"/>
                            </a:rPr>
                          </m:ctrlPr>
                        </m:fPr>
                        <m:num>
                          <m:sSup>
                            <m:sSupPr>
                              <m:ctrlPr>
                                <a:rPr kumimoji="1" lang="en-US" altLang="ja-JP" sz="3200" b="0" i="1" smtClean="0">
                                  <a:latin typeface="Cambria Math"/>
                                </a:rPr>
                              </m:ctrlPr>
                            </m:sSupPr>
                            <m:e>
                              <m:r>
                                <a:rPr kumimoji="1" lang="en-US" altLang="ja-JP" sz="3200" b="0" i="1" smtClean="0">
                                  <a:latin typeface="Cambria Math"/>
                                </a:rPr>
                                <m:t>𝑑</m:t>
                              </m:r>
                            </m:e>
                            <m:sup>
                              <m:r>
                                <a:rPr kumimoji="1" lang="en-US" altLang="ja-JP" sz="3200" b="0" i="1" smtClean="0">
                                  <a:latin typeface="Cambria Math"/>
                                </a:rPr>
                                <m:t>2</m:t>
                              </m:r>
                            </m:sup>
                          </m:sSup>
                          <m:r>
                            <a:rPr kumimoji="1" lang="en-US" altLang="ja-JP" sz="3200" b="0" i="1" smtClean="0">
                              <a:latin typeface="Cambria Math"/>
                            </a:rPr>
                            <m:t>𝑚</m:t>
                          </m:r>
                        </m:num>
                        <m:den>
                          <m:r>
                            <a:rPr kumimoji="1" lang="en-US" altLang="ja-JP" sz="3200" b="0" i="1" smtClean="0">
                              <a:latin typeface="Cambria Math"/>
                            </a:rPr>
                            <m:t>𝐿</m:t>
                          </m:r>
                        </m:den>
                      </m:f>
                      <m:r>
                        <a:rPr kumimoji="1" lang="en-US" altLang="ja-JP" sz="3200" b="0" i="1" smtClean="0">
                          <a:latin typeface="Cambria Math"/>
                        </a:rPr>
                        <m:t>𝑛</m:t>
                      </m:r>
                    </m:oMath>
                  </m:oMathPara>
                </a14:m>
                <a:endParaRPr kumimoji="1" lang="ja-JP" altLang="en-US" sz="32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867384" y="2586731"/>
                <a:ext cx="2592288" cy="1077283"/>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5544793" y="3996681"/>
                <a:ext cx="4232743" cy="1938992"/>
              </a:xfrm>
              <a:prstGeom prst="rect">
                <a:avLst/>
              </a:prstGeom>
            </p:spPr>
            <p:txBody>
              <a:bodyPr wrap="square">
                <a:spAutoFit/>
              </a:bodyPr>
              <a:lstStyle/>
              <a:p>
                <a:r>
                  <a:rPr lang="en-US" altLang="ja-JP" sz="2400" b="1" dirty="0"/>
                  <a:t>L:</a:t>
                </a:r>
                <a:r>
                  <a:rPr lang="ja-JP" altLang="en-US" sz="2400" b="1" dirty="0"/>
                  <a:t>マルチモードファイバー長</a:t>
                </a:r>
                <a:endParaRPr lang="en-US" altLang="ja-JP" sz="2400" b="1" dirty="0"/>
              </a:p>
              <a:p>
                <a:r>
                  <a:rPr lang="en-US" altLang="ja-JP" sz="2400" b="1" dirty="0"/>
                  <a:t>d:</a:t>
                </a:r>
                <a:r>
                  <a:rPr lang="ja-JP" altLang="en-US" sz="2400" b="1" dirty="0"/>
                  <a:t>コア径</a:t>
                </a:r>
                <a:endParaRPr lang="en-US" altLang="ja-JP" sz="2400" b="1" dirty="0"/>
              </a:p>
              <a:p>
                <a:r>
                  <a:rPr lang="en-US" altLang="ja-JP" sz="2400" b="1" dirty="0"/>
                  <a:t>m:</a:t>
                </a:r>
                <a:r>
                  <a:rPr lang="ja-JP" altLang="en-US" sz="2400" b="1" dirty="0"/>
                  <a:t>次数</a:t>
                </a:r>
                <a:endParaRPr lang="en-US" altLang="ja-JP" sz="2400" b="1" dirty="0"/>
              </a:p>
              <a:p>
                <a:r>
                  <a:rPr lang="en-US" altLang="ja-JP" sz="2400" b="1" dirty="0"/>
                  <a:t>n:</a:t>
                </a:r>
                <a:r>
                  <a:rPr lang="ja-JP" altLang="en-US" sz="2400" b="1" dirty="0"/>
                  <a:t>コア屈折率</a:t>
                </a:r>
                <a:endParaRPr lang="en-US" altLang="ja-JP" sz="2400" b="1" dirty="0"/>
              </a:p>
              <a:p>
                <a14:m>
                  <m:oMath xmlns:m="http://schemas.openxmlformats.org/officeDocument/2006/math">
                    <m:sSub>
                      <m:sSubPr>
                        <m:ctrlPr>
                          <a:rPr lang="en-US" altLang="ja-JP" sz="2400" b="1" i="1">
                            <a:latin typeface="Cambria Math"/>
                          </a:rPr>
                        </m:ctrlPr>
                      </m:sSubPr>
                      <m:e>
                        <m:r>
                          <a:rPr lang="en-US" altLang="ja-JP" sz="2400" b="1" i="1">
                            <a:latin typeface="Cambria Math"/>
                          </a:rPr>
                          <m:t>𝝀</m:t>
                        </m:r>
                      </m:e>
                      <m:sub>
                        <m:r>
                          <a:rPr lang="en-US" altLang="ja-JP" sz="2400" b="1" i="1">
                            <a:latin typeface="Cambria Math"/>
                          </a:rPr>
                          <m:t>𝟎</m:t>
                        </m:r>
                      </m:sub>
                    </m:sSub>
                  </m:oMath>
                </a14:m>
                <a:r>
                  <a:rPr lang="en-US" altLang="ja-JP" sz="2400" b="1" dirty="0"/>
                  <a:t>:</a:t>
                </a:r>
                <a:r>
                  <a:rPr lang="ja-JP" altLang="en-US" sz="2400" b="1" dirty="0"/>
                  <a:t>干渉波長</a:t>
                </a:r>
              </a:p>
            </p:txBody>
          </p:sp>
        </mc:Choice>
        <mc:Fallback xmlns="">
          <p:sp>
            <p:nvSpPr>
              <p:cNvPr id="9" name="正方形/長方形 8"/>
              <p:cNvSpPr>
                <a:spLocks noRot="1" noChangeAspect="1" noMove="1" noResize="1" noEditPoints="1" noAdjustHandles="1" noChangeArrowheads="1" noChangeShapeType="1" noTextEdit="1"/>
              </p:cNvSpPr>
              <p:nvPr/>
            </p:nvSpPr>
            <p:spPr>
              <a:xfrm>
                <a:off x="5544793" y="3996681"/>
                <a:ext cx="4232743" cy="1938992"/>
              </a:xfrm>
              <a:prstGeom prst="rect">
                <a:avLst/>
              </a:prstGeom>
              <a:blipFill rotWithShape="1">
                <a:blip r:embed="rId4"/>
                <a:stretch>
                  <a:fillRect l="-2305" t="-3459" r="-576" b="-6604"/>
                </a:stretch>
              </a:blipFill>
            </p:spPr>
            <p:txBody>
              <a:bodyPr/>
              <a:lstStyle/>
              <a:p>
                <a:r>
                  <a:rPr lang="ja-JP" altLang="en-US">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80" y="1772816"/>
            <a:ext cx="4909294" cy="327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0528" y="3996681"/>
            <a:ext cx="1152128" cy="523220"/>
          </a:xfrm>
          <a:prstGeom prst="rect">
            <a:avLst/>
          </a:prstGeom>
          <a:noFill/>
        </p:spPr>
        <p:txBody>
          <a:bodyPr wrap="square" rtlCol="0">
            <a:spAutoFit/>
          </a:bodyPr>
          <a:lstStyle/>
          <a:p>
            <a:r>
              <a:rPr kumimoji="1" lang="en-US" altLang="ja-JP" sz="2800" dirty="0" smtClean="0"/>
              <a:t>SMF</a:t>
            </a:r>
            <a:endParaRPr kumimoji="1" lang="ja-JP" altLang="en-US" sz="2800" dirty="0"/>
          </a:p>
        </p:txBody>
      </p:sp>
      <p:sp>
        <p:nvSpPr>
          <p:cNvPr id="11" name="テキスト ボックス 10"/>
          <p:cNvSpPr txBox="1"/>
          <p:nvPr/>
        </p:nvSpPr>
        <p:spPr>
          <a:xfrm>
            <a:off x="4232920" y="3996681"/>
            <a:ext cx="1152128" cy="523220"/>
          </a:xfrm>
          <a:prstGeom prst="rect">
            <a:avLst/>
          </a:prstGeom>
          <a:noFill/>
        </p:spPr>
        <p:txBody>
          <a:bodyPr wrap="square" rtlCol="0">
            <a:spAutoFit/>
          </a:bodyPr>
          <a:lstStyle/>
          <a:p>
            <a:r>
              <a:rPr kumimoji="1" lang="en-US" altLang="ja-JP" sz="2800" dirty="0" smtClean="0"/>
              <a:t>SMF</a:t>
            </a:r>
            <a:endParaRPr kumimoji="1" lang="ja-JP" altLang="en-US" sz="2800" dirty="0"/>
          </a:p>
        </p:txBody>
      </p:sp>
      <p:sp>
        <p:nvSpPr>
          <p:cNvPr id="4" name="テキスト ボックス 3"/>
          <p:cNvSpPr txBox="1"/>
          <p:nvPr/>
        </p:nvSpPr>
        <p:spPr>
          <a:xfrm>
            <a:off x="6796" y="5594756"/>
            <a:ext cx="6026324" cy="276999"/>
          </a:xfrm>
          <a:prstGeom prst="rect">
            <a:avLst/>
          </a:prstGeom>
          <a:noFill/>
        </p:spPr>
        <p:txBody>
          <a:bodyPr wrap="square" rtlCol="0">
            <a:spAutoFit/>
          </a:bodyPr>
          <a:lstStyle/>
          <a:p>
            <a:r>
              <a:rPr kumimoji="1" lang="en-US" altLang="ja-JP" sz="1200" dirty="0" smtClean="0"/>
              <a:t>Ref)S </a:t>
            </a:r>
            <a:r>
              <a:rPr kumimoji="1" lang="en-US" altLang="ja-JP" sz="1200" dirty="0" err="1" smtClean="0"/>
              <a:t>Taue</a:t>
            </a:r>
            <a:r>
              <a:rPr kumimoji="1" lang="en-US" altLang="ja-JP" sz="1200" dirty="0" smtClean="0"/>
              <a:t> , Y Matsumoto , H </a:t>
            </a:r>
            <a:r>
              <a:rPr kumimoji="1" lang="en-US" altLang="ja-JP" sz="1200" dirty="0" err="1" smtClean="0"/>
              <a:t>Fukano</a:t>
            </a:r>
            <a:r>
              <a:rPr kumimoji="1" lang="en-US" altLang="ja-JP" sz="1200" dirty="0" smtClean="0"/>
              <a:t>, and K Tsuruta,JJAP51(2012)04DG14 </a:t>
            </a:r>
            <a:endParaRPr kumimoji="1" lang="ja-JP" altLang="en-US" sz="1200" dirty="0"/>
          </a:p>
        </p:txBody>
      </p:sp>
      <p:cxnSp>
        <p:nvCxnSpPr>
          <p:cNvPr id="10" name="直線矢印コネクタ 9"/>
          <p:cNvCxnSpPr/>
          <p:nvPr/>
        </p:nvCxnSpPr>
        <p:spPr bwMode="auto">
          <a:xfrm>
            <a:off x="1069096" y="1916832"/>
            <a:ext cx="3019808" cy="0"/>
          </a:xfrm>
          <a:prstGeom prst="straightConnector1">
            <a:avLst/>
          </a:prstGeom>
          <a:noFill/>
          <a:ln w="38100" cap="flat" cmpd="sng" algn="ctr">
            <a:solidFill>
              <a:schemeClr val="tx1"/>
            </a:solidFill>
            <a:prstDash val="solid"/>
            <a:round/>
            <a:headEnd type="arrow"/>
            <a:tailEnd type="arrow"/>
          </a:ln>
          <a:effectLst/>
        </p:spPr>
      </p:cxnSp>
      <p:sp>
        <p:nvSpPr>
          <p:cNvPr id="15" name="テキスト ボックス 14"/>
          <p:cNvSpPr txBox="1"/>
          <p:nvPr/>
        </p:nvSpPr>
        <p:spPr>
          <a:xfrm>
            <a:off x="2211095" y="1469975"/>
            <a:ext cx="735809" cy="461665"/>
          </a:xfrm>
          <a:prstGeom prst="rect">
            <a:avLst/>
          </a:prstGeom>
          <a:noFill/>
        </p:spPr>
        <p:txBody>
          <a:bodyPr wrap="square" rtlCol="0">
            <a:spAutoFit/>
          </a:bodyPr>
          <a:lstStyle/>
          <a:p>
            <a:pPr algn="ctr"/>
            <a:r>
              <a:rPr kumimoji="1" lang="en-US" altLang="ja-JP" sz="2400" dirty="0" smtClean="0"/>
              <a:t>L</a:t>
            </a:r>
            <a:endParaRPr kumimoji="1" lang="ja-JP" altLang="en-US" sz="2400" dirty="0"/>
          </a:p>
        </p:txBody>
      </p:sp>
    </p:spTree>
    <p:extLst>
      <p:ext uri="{BB962C8B-B14F-4D97-AF65-F5344CB8AC3E}">
        <p14:creationId xmlns:p14="http://schemas.microsoft.com/office/powerpoint/2010/main" val="4867678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1244588" y="1656268"/>
            <a:ext cx="1224136" cy="400110"/>
          </a:xfrm>
          <a:prstGeom prst="rect">
            <a:avLst/>
          </a:prstGeom>
          <a:noFill/>
        </p:spPr>
        <p:txBody>
          <a:bodyPr wrap="square" rtlCol="0">
            <a:spAutoFit/>
          </a:bodyPr>
          <a:lstStyle/>
          <a:p>
            <a:r>
              <a:rPr kumimoji="1" lang="ja-JP" altLang="en-US" b="1" dirty="0" smtClean="0"/>
              <a:t>サンプル</a:t>
            </a:r>
            <a:endParaRPr kumimoji="1" lang="ja-JP" altLang="en-US" b="1" dirty="0"/>
          </a:p>
        </p:txBody>
      </p:sp>
      <p:sp>
        <p:nvSpPr>
          <p:cNvPr id="63" name="テキスト ボックス 62"/>
          <p:cNvSpPr txBox="1"/>
          <p:nvPr/>
        </p:nvSpPr>
        <p:spPr>
          <a:xfrm>
            <a:off x="7171084" y="2056378"/>
            <a:ext cx="2525714" cy="1815882"/>
          </a:xfrm>
          <a:prstGeom prst="rect">
            <a:avLst/>
          </a:prstGeom>
          <a:noFill/>
        </p:spPr>
        <p:txBody>
          <a:bodyPr wrap="square" rtlCol="0">
            <a:spAutoFit/>
          </a:bodyPr>
          <a:lstStyle/>
          <a:p>
            <a:r>
              <a:rPr kumimoji="1" lang="ja-JP" altLang="en-US" sz="2800" dirty="0" smtClean="0">
                <a:solidFill>
                  <a:srgbClr val="0070C0"/>
                </a:solidFill>
              </a:rPr>
              <a:t>サンプルの屈折率が高いと光の染み込み量も多くなる</a:t>
            </a:r>
            <a:endParaRPr kumimoji="1" lang="ja-JP" altLang="en-US" sz="2800" dirty="0">
              <a:solidFill>
                <a:srgbClr val="0070C0"/>
              </a:solidFill>
            </a:endParaRPr>
          </a:p>
        </p:txBody>
      </p:sp>
      <p:sp>
        <p:nvSpPr>
          <p:cNvPr id="3" name="テキスト ボックス 2"/>
          <p:cNvSpPr txBox="1"/>
          <p:nvPr/>
        </p:nvSpPr>
        <p:spPr>
          <a:xfrm>
            <a:off x="1856656" y="6511219"/>
            <a:ext cx="3327719" cy="307777"/>
          </a:xfrm>
          <a:prstGeom prst="rect">
            <a:avLst/>
          </a:prstGeom>
          <a:noFill/>
        </p:spPr>
        <p:txBody>
          <a:bodyPr wrap="square" rtlCol="0">
            <a:spAutoFit/>
          </a:bodyPr>
          <a:lstStyle/>
          <a:p>
            <a:r>
              <a:rPr kumimoji="1" lang="en-US" altLang="ja-JP" sz="1400" dirty="0" smtClean="0"/>
              <a:t>Ref)H </a:t>
            </a:r>
            <a:r>
              <a:rPr kumimoji="1" lang="en-US" altLang="ja-JP" sz="1400" dirty="0" err="1" smtClean="0"/>
              <a:t>Fukano</a:t>
            </a:r>
            <a:r>
              <a:rPr kumimoji="1" lang="en-US" altLang="ja-JP" sz="1400" dirty="0" smtClean="0"/>
              <a:t>, </a:t>
            </a:r>
            <a:r>
              <a:rPr kumimoji="1" lang="en-US" altLang="ja-JP" sz="1400" dirty="0" err="1" smtClean="0"/>
              <a:t>shingi.jst</a:t>
            </a:r>
            <a:endParaRPr kumimoji="1" lang="ja-JP" altLang="en-US" sz="1400" dirty="0"/>
          </a:p>
        </p:txBody>
      </p:sp>
      <p:sp>
        <p:nvSpPr>
          <p:cNvPr id="4" name="下矢印 3"/>
          <p:cNvSpPr/>
          <p:nvPr/>
        </p:nvSpPr>
        <p:spPr bwMode="auto">
          <a:xfrm>
            <a:off x="8131589" y="3780354"/>
            <a:ext cx="504056" cy="44241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7202599" y="4222773"/>
            <a:ext cx="2687465" cy="954107"/>
          </a:xfrm>
          <a:prstGeom prst="rect">
            <a:avLst/>
          </a:prstGeom>
          <a:noFill/>
        </p:spPr>
        <p:txBody>
          <a:bodyPr wrap="square" rtlCol="0">
            <a:spAutoFit/>
          </a:bodyPr>
          <a:lstStyle/>
          <a:p>
            <a:r>
              <a:rPr lang="ja-JP" altLang="en-US" sz="2800" dirty="0">
                <a:solidFill>
                  <a:srgbClr val="0070C0"/>
                </a:solidFill>
              </a:rPr>
              <a:t>実効的</a:t>
            </a:r>
            <a:r>
              <a:rPr lang="ja-JP" altLang="en-US" sz="2800" dirty="0" smtClean="0">
                <a:solidFill>
                  <a:srgbClr val="0070C0"/>
                </a:solidFill>
              </a:rPr>
              <a:t>なコア径の増加</a:t>
            </a:r>
            <a:endParaRPr kumimoji="1" lang="ja-JP" altLang="en-US" sz="2800" dirty="0">
              <a:solidFill>
                <a:srgbClr val="0070C0"/>
              </a:solidFill>
            </a:endParaRPr>
          </a:p>
        </p:txBody>
      </p:sp>
      <p:sp>
        <p:nvSpPr>
          <p:cNvPr id="6" name="円/楕円 5"/>
          <p:cNvSpPr/>
          <p:nvPr/>
        </p:nvSpPr>
        <p:spPr bwMode="auto">
          <a:xfrm>
            <a:off x="3008784" y="3248979"/>
            <a:ext cx="1656184" cy="531375"/>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0" y="2255331"/>
            <a:ext cx="7181850" cy="440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bwMode="auto">
          <a:xfrm>
            <a:off x="2280160" y="2056378"/>
            <a:ext cx="648072" cy="661730"/>
          </a:xfrm>
          <a:prstGeom prst="straightConnector1">
            <a:avLst/>
          </a:prstGeom>
          <a:noFill/>
          <a:ln w="38100" cap="flat" cmpd="sng" algn="ctr">
            <a:solidFill>
              <a:schemeClr val="tx1"/>
            </a:solidFill>
            <a:prstDash val="solid"/>
            <a:round/>
            <a:headEnd type="none" w="med" len="med"/>
            <a:tailEnd type="arrow"/>
          </a:ln>
          <a:effectLst/>
        </p:spPr>
      </p:cxnSp>
      <p:sp>
        <p:nvSpPr>
          <p:cNvPr id="9" name="テキスト ボックス 8"/>
          <p:cNvSpPr txBox="1"/>
          <p:nvPr/>
        </p:nvSpPr>
        <p:spPr>
          <a:xfrm>
            <a:off x="632520" y="620688"/>
            <a:ext cx="7848872" cy="646331"/>
          </a:xfrm>
          <a:prstGeom prst="rect">
            <a:avLst/>
          </a:prstGeom>
          <a:noFill/>
        </p:spPr>
        <p:txBody>
          <a:bodyPr wrap="square" rtlCol="0">
            <a:spAutoFit/>
          </a:bodyPr>
          <a:lstStyle/>
          <a:p>
            <a:r>
              <a:rPr kumimoji="1" lang="ja-JP" altLang="en-US" sz="3600" dirty="0" smtClean="0"/>
              <a:t>グースヘンシェンシフト</a:t>
            </a:r>
            <a:endParaRPr kumimoji="1" lang="ja-JP" altLang="en-US" sz="3600" dirty="0"/>
          </a:p>
        </p:txBody>
      </p:sp>
      <p:sp>
        <p:nvSpPr>
          <p:cNvPr id="21" name="下矢印 20"/>
          <p:cNvSpPr/>
          <p:nvPr/>
        </p:nvSpPr>
        <p:spPr bwMode="auto">
          <a:xfrm>
            <a:off x="8229364" y="5176880"/>
            <a:ext cx="504056" cy="44241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6857957" y="5615662"/>
            <a:ext cx="3096344" cy="523220"/>
          </a:xfrm>
          <a:prstGeom prst="rect">
            <a:avLst/>
          </a:prstGeom>
          <a:noFill/>
        </p:spPr>
        <p:txBody>
          <a:bodyPr wrap="square" rtlCol="0">
            <a:spAutoFit/>
          </a:bodyPr>
          <a:lstStyle/>
          <a:p>
            <a:r>
              <a:rPr kumimoji="1" lang="ja-JP" altLang="en-US" sz="2800" dirty="0" smtClean="0">
                <a:solidFill>
                  <a:srgbClr val="0070C0"/>
                </a:solidFill>
              </a:rPr>
              <a:t>干渉波長のシフト</a:t>
            </a:r>
            <a:endParaRPr kumimoji="1" lang="ja-JP" altLang="en-US" sz="2800" dirty="0">
              <a:solidFill>
                <a:srgbClr val="0070C0"/>
              </a:solidFill>
            </a:endParaRPr>
          </a:p>
        </p:txBody>
      </p:sp>
      <p:cxnSp>
        <p:nvCxnSpPr>
          <p:cNvPr id="12" name="直線矢印コネクタ 11"/>
          <p:cNvCxnSpPr/>
          <p:nvPr/>
        </p:nvCxnSpPr>
        <p:spPr bwMode="auto">
          <a:xfrm>
            <a:off x="3584848" y="2482396"/>
            <a:ext cx="0" cy="471423"/>
          </a:xfrm>
          <a:prstGeom prst="straightConnector1">
            <a:avLst/>
          </a:prstGeom>
          <a:noFill/>
          <a:ln w="38100" cap="flat" cmpd="sng" algn="ctr">
            <a:solidFill>
              <a:schemeClr val="tx1"/>
            </a:solidFill>
            <a:prstDash val="solid"/>
            <a:round/>
            <a:headEnd type="arrow"/>
            <a:tailEnd type="arrow"/>
          </a:ln>
          <a:effectLst/>
        </p:spPr>
      </p:cxnSp>
      <p:cxnSp>
        <p:nvCxnSpPr>
          <p:cNvPr id="17" name="カギ線コネクタ 16"/>
          <p:cNvCxnSpPr/>
          <p:nvPr/>
        </p:nvCxnSpPr>
        <p:spPr bwMode="auto">
          <a:xfrm rot="10800000" flipV="1">
            <a:off x="3656856" y="1656265"/>
            <a:ext cx="2304256" cy="1061842"/>
          </a:xfrm>
          <a:prstGeom prst="bentConnector3">
            <a:avLst>
              <a:gd name="adj1" fmla="val 50000"/>
            </a:avLst>
          </a:prstGeom>
          <a:noFill/>
          <a:ln w="38100" cap="flat" cmpd="sng" algn="ctr">
            <a:solidFill>
              <a:schemeClr val="tx1"/>
            </a:solidFill>
            <a:prstDash val="solid"/>
            <a:round/>
            <a:headEnd type="none" w="med" len="med"/>
            <a:tailEnd type="arrow"/>
          </a:ln>
          <a:effectLst/>
        </p:spPr>
      </p:cxnSp>
      <p:sp>
        <p:nvSpPr>
          <p:cNvPr id="24" name="テキスト ボックス 23"/>
          <p:cNvSpPr txBox="1"/>
          <p:nvPr/>
        </p:nvSpPr>
        <p:spPr>
          <a:xfrm>
            <a:off x="5895808" y="1385143"/>
            <a:ext cx="4134758" cy="523220"/>
          </a:xfrm>
          <a:prstGeom prst="rect">
            <a:avLst/>
          </a:prstGeom>
          <a:noFill/>
        </p:spPr>
        <p:txBody>
          <a:bodyPr wrap="square" rtlCol="0">
            <a:spAutoFit/>
          </a:bodyPr>
          <a:lstStyle/>
          <a:p>
            <a:r>
              <a:rPr kumimoji="1" lang="ja-JP" altLang="en-US" sz="2800" dirty="0" smtClean="0"/>
              <a:t>実効的なコア径の変化</a:t>
            </a:r>
            <a:endParaRPr kumimoji="1" lang="ja-JP" altLang="en-US" sz="2800" dirty="0"/>
          </a:p>
        </p:txBody>
      </p:sp>
    </p:spTree>
    <p:extLst>
      <p:ext uri="{BB962C8B-B14F-4D97-AF65-F5344CB8AC3E}">
        <p14:creationId xmlns:p14="http://schemas.microsoft.com/office/powerpoint/2010/main" val="312044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01" y="1556792"/>
            <a:ext cx="5832648" cy="545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88504" y="771448"/>
            <a:ext cx="9186142" cy="584775"/>
          </a:xfrm>
          <a:prstGeom prst="rect">
            <a:avLst/>
          </a:prstGeom>
          <a:noFill/>
        </p:spPr>
        <p:txBody>
          <a:bodyPr wrap="square" rtlCol="0">
            <a:spAutoFit/>
          </a:bodyPr>
          <a:lstStyle/>
          <a:p>
            <a:r>
              <a:rPr kumimoji="1" lang="ja-JP" altLang="en-US" sz="3200" dirty="0" smtClean="0"/>
              <a:t>光コムを用いたマルチモード干渉屈折率</a:t>
            </a:r>
            <a:r>
              <a:rPr lang="ja-JP" altLang="en-US" sz="3200" dirty="0"/>
              <a:t>センサー</a:t>
            </a:r>
            <a:endParaRPr kumimoji="1" lang="ja-JP" altLang="en-US" sz="32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646" y="1371855"/>
            <a:ext cx="368300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054349" y="4285111"/>
            <a:ext cx="3851651" cy="523220"/>
          </a:xfrm>
          <a:prstGeom prst="rect">
            <a:avLst/>
          </a:prstGeom>
          <a:noFill/>
        </p:spPr>
        <p:txBody>
          <a:bodyPr wrap="square" rtlCol="0">
            <a:spAutoFit/>
          </a:bodyPr>
          <a:lstStyle/>
          <a:p>
            <a:r>
              <a:rPr kumimoji="1" lang="ja-JP" altLang="en-US" sz="2800" dirty="0" smtClean="0"/>
              <a:t>サンプルの屈折率変化</a:t>
            </a:r>
            <a:endParaRPr kumimoji="1" lang="ja-JP" altLang="en-US" sz="2800" dirty="0"/>
          </a:p>
        </p:txBody>
      </p:sp>
      <p:sp>
        <p:nvSpPr>
          <p:cNvPr id="4" name="下矢印 3"/>
          <p:cNvSpPr/>
          <p:nvPr/>
        </p:nvSpPr>
        <p:spPr bwMode="auto">
          <a:xfrm>
            <a:off x="7701936" y="4758059"/>
            <a:ext cx="576238" cy="49287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5777418" y="5250936"/>
            <a:ext cx="4111456" cy="523220"/>
          </a:xfrm>
          <a:prstGeom prst="rect">
            <a:avLst/>
          </a:prstGeom>
          <a:solidFill>
            <a:srgbClr val="002060"/>
          </a:solidFill>
        </p:spPr>
        <p:txBody>
          <a:bodyPr wrap="square" rtlCol="0">
            <a:spAutoFit/>
          </a:bodyPr>
          <a:lstStyle/>
          <a:p>
            <a:pPr algn="ctr"/>
            <a:r>
              <a:rPr kumimoji="1" lang="ja-JP" altLang="en-US" sz="2800" dirty="0" smtClean="0">
                <a:solidFill>
                  <a:srgbClr val="FFFF00"/>
                </a:solidFill>
              </a:rPr>
              <a:t>モード同期周波数の変化</a:t>
            </a:r>
            <a:endParaRPr kumimoji="1" lang="ja-JP" altLang="en-US" sz="2800" dirty="0">
              <a:solidFill>
                <a:srgbClr val="FFFF00"/>
              </a:solidFill>
            </a:endParaRPr>
          </a:p>
        </p:txBody>
      </p:sp>
    </p:spTree>
    <p:extLst>
      <p:ext uri="{BB962C8B-B14F-4D97-AF65-F5344CB8AC3E}">
        <p14:creationId xmlns:p14="http://schemas.microsoft.com/office/powerpoint/2010/main" val="32969738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1244588" y="1656268"/>
            <a:ext cx="1224136" cy="400110"/>
          </a:xfrm>
          <a:prstGeom prst="rect">
            <a:avLst/>
          </a:prstGeom>
          <a:noFill/>
        </p:spPr>
        <p:txBody>
          <a:bodyPr wrap="square" rtlCol="0">
            <a:spAutoFit/>
          </a:bodyPr>
          <a:lstStyle/>
          <a:p>
            <a:r>
              <a:rPr kumimoji="1" lang="ja-JP" altLang="en-US" b="1" dirty="0" smtClean="0"/>
              <a:t>サンプル</a:t>
            </a:r>
            <a:endParaRPr kumimoji="1" lang="ja-JP" altLang="en-US" b="1" dirty="0"/>
          </a:p>
        </p:txBody>
      </p:sp>
      <p:sp>
        <p:nvSpPr>
          <p:cNvPr id="63" name="テキスト ボックス 62"/>
          <p:cNvSpPr txBox="1"/>
          <p:nvPr/>
        </p:nvSpPr>
        <p:spPr>
          <a:xfrm>
            <a:off x="7171084" y="2056378"/>
            <a:ext cx="2525714" cy="1815882"/>
          </a:xfrm>
          <a:prstGeom prst="rect">
            <a:avLst/>
          </a:prstGeom>
          <a:noFill/>
        </p:spPr>
        <p:txBody>
          <a:bodyPr wrap="square" rtlCol="0">
            <a:spAutoFit/>
          </a:bodyPr>
          <a:lstStyle/>
          <a:p>
            <a:r>
              <a:rPr kumimoji="1" lang="ja-JP" altLang="en-US" sz="2800" dirty="0" smtClean="0"/>
              <a:t>サンプルの屈折率が高いと光の染み込み量も多くなる</a:t>
            </a:r>
            <a:endParaRPr kumimoji="1" lang="ja-JP" altLang="en-US" sz="2800" dirty="0"/>
          </a:p>
        </p:txBody>
      </p:sp>
      <p:sp>
        <p:nvSpPr>
          <p:cNvPr id="3" name="テキスト ボックス 2"/>
          <p:cNvSpPr txBox="1"/>
          <p:nvPr/>
        </p:nvSpPr>
        <p:spPr>
          <a:xfrm>
            <a:off x="1856656" y="6511219"/>
            <a:ext cx="3327719" cy="307777"/>
          </a:xfrm>
          <a:prstGeom prst="rect">
            <a:avLst/>
          </a:prstGeom>
          <a:noFill/>
        </p:spPr>
        <p:txBody>
          <a:bodyPr wrap="square" rtlCol="0">
            <a:spAutoFit/>
          </a:bodyPr>
          <a:lstStyle/>
          <a:p>
            <a:r>
              <a:rPr kumimoji="1" lang="en-US" altLang="ja-JP" sz="1400" dirty="0" smtClean="0"/>
              <a:t>Ref)H </a:t>
            </a:r>
            <a:r>
              <a:rPr kumimoji="1" lang="en-US" altLang="ja-JP" sz="1400" dirty="0" err="1" smtClean="0"/>
              <a:t>Fukano</a:t>
            </a:r>
            <a:r>
              <a:rPr kumimoji="1" lang="en-US" altLang="ja-JP" sz="1400" dirty="0" smtClean="0"/>
              <a:t>, </a:t>
            </a:r>
            <a:r>
              <a:rPr kumimoji="1" lang="en-US" altLang="ja-JP" sz="1400" dirty="0" err="1" smtClean="0"/>
              <a:t>shingi.jst</a:t>
            </a:r>
            <a:endParaRPr kumimoji="1" lang="ja-JP" altLang="en-US" sz="1400" dirty="0"/>
          </a:p>
        </p:txBody>
      </p:sp>
      <p:sp>
        <p:nvSpPr>
          <p:cNvPr id="4" name="下矢印 3"/>
          <p:cNvSpPr/>
          <p:nvPr/>
        </p:nvSpPr>
        <p:spPr bwMode="auto">
          <a:xfrm>
            <a:off x="8131589" y="3780354"/>
            <a:ext cx="504056" cy="44241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7202599" y="4222773"/>
            <a:ext cx="2687465" cy="523220"/>
          </a:xfrm>
          <a:prstGeom prst="rect">
            <a:avLst/>
          </a:prstGeom>
          <a:noFill/>
        </p:spPr>
        <p:txBody>
          <a:bodyPr wrap="square" rtlCol="0">
            <a:spAutoFit/>
          </a:bodyPr>
          <a:lstStyle/>
          <a:p>
            <a:r>
              <a:rPr kumimoji="1" lang="ja-JP" altLang="en-US" sz="2800" dirty="0" smtClean="0"/>
              <a:t>光路長の増加</a:t>
            </a:r>
            <a:endParaRPr kumimoji="1" lang="ja-JP" altLang="en-US" sz="2800" dirty="0"/>
          </a:p>
        </p:txBody>
      </p:sp>
      <p:sp>
        <p:nvSpPr>
          <p:cNvPr id="6" name="円/楕円 5"/>
          <p:cNvSpPr/>
          <p:nvPr/>
        </p:nvSpPr>
        <p:spPr bwMode="auto">
          <a:xfrm>
            <a:off x="3008784" y="3248979"/>
            <a:ext cx="1656184" cy="531375"/>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7" y="2255331"/>
            <a:ext cx="7181850" cy="440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bwMode="auto">
          <a:xfrm>
            <a:off x="2280160" y="2056378"/>
            <a:ext cx="648072" cy="661730"/>
          </a:xfrm>
          <a:prstGeom prst="straightConnector1">
            <a:avLst/>
          </a:prstGeom>
          <a:noFill/>
          <a:ln w="38100" cap="flat" cmpd="sng" algn="ctr">
            <a:solidFill>
              <a:schemeClr val="tx1"/>
            </a:solidFill>
            <a:prstDash val="solid"/>
            <a:round/>
            <a:headEnd type="none" w="med" len="med"/>
            <a:tailEnd type="arrow"/>
          </a:ln>
          <a:effectLst/>
        </p:spPr>
      </p:cxnSp>
      <p:sp>
        <p:nvSpPr>
          <p:cNvPr id="9" name="テキスト ボックス 8"/>
          <p:cNvSpPr txBox="1"/>
          <p:nvPr/>
        </p:nvSpPr>
        <p:spPr>
          <a:xfrm>
            <a:off x="632520" y="626466"/>
            <a:ext cx="7848872" cy="646331"/>
          </a:xfrm>
          <a:prstGeom prst="rect">
            <a:avLst/>
          </a:prstGeom>
          <a:noFill/>
        </p:spPr>
        <p:txBody>
          <a:bodyPr wrap="square" rtlCol="0">
            <a:spAutoFit/>
          </a:bodyPr>
          <a:lstStyle/>
          <a:p>
            <a:r>
              <a:rPr kumimoji="1" lang="ja-JP" altLang="en-US" sz="3600" dirty="0" smtClean="0"/>
              <a:t>グースヘンシェンシフト</a:t>
            </a:r>
            <a:endParaRPr kumimoji="1" lang="ja-JP" altLang="en-US" sz="3600" dirty="0"/>
          </a:p>
        </p:txBody>
      </p:sp>
      <p:sp>
        <p:nvSpPr>
          <p:cNvPr id="21" name="下矢印 20"/>
          <p:cNvSpPr/>
          <p:nvPr/>
        </p:nvSpPr>
        <p:spPr bwMode="auto">
          <a:xfrm>
            <a:off x="8131589" y="4724978"/>
            <a:ext cx="504056" cy="44241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6857957" y="5167397"/>
            <a:ext cx="3096344" cy="954107"/>
          </a:xfrm>
          <a:prstGeom prst="rect">
            <a:avLst/>
          </a:prstGeom>
          <a:noFill/>
        </p:spPr>
        <p:txBody>
          <a:bodyPr wrap="square" rtlCol="0">
            <a:spAutoFit/>
          </a:bodyPr>
          <a:lstStyle/>
          <a:p>
            <a:r>
              <a:rPr kumimoji="1" lang="ja-JP" altLang="en-US" sz="2800" dirty="0" smtClean="0">
                <a:solidFill>
                  <a:srgbClr val="FF0000"/>
                </a:solidFill>
              </a:rPr>
              <a:t>モード同期周波数の変化</a:t>
            </a:r>
            <a:endParaRPr kumimoji="1" lang="ja-JP" altLang="en-US" sz="2800" dirty="0">
              <a:solidFill>
                <a:srgbClr val="FF0000"/>
              </a:solidFill>
            </a:endParaRPr>
          </a:p>
        </p:txBody>
      </p:sp>
      <p:sp>
        <p:nvSpPr>
          <p:cNvPr id="2" name="円/楕円 1"/>
          <p:cNvSpPr/>
          <p:nvPr/>
        </p:nvSpPr>
        <p:spPr bwMode="auto">
          <a:xfrm>
            <a:off x="3008784" y="2387243"/>
            <a:ext cx="1224136" cy="577076"/>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1" name="直線矢印コネクタ 10"/>
          <p:cNvCxnSpPr/>
          <p:nvPr/>
        </p:nvCxnSpPr>
        <p:spPr bwMode="auto">
          <a:xfrm flipH="1">
            <a:off x="4232920" y="1856323"/>
            <a:ext cx="720080" cy="636573"/>
          </a:xfrm>
          <a:prstGeom prst="straightConnector1">
            <a:avLst/>
          </a:prstGeom>
          <a:noFill/>
          <a:ln w="38100" cap="flat" cmpd="sng" algn="ctr">
            <a:solidFill>
              <a:srgbClr val="00B050"/>
            </a:solidFill>
            <a:prstDash val="solid"/>
            <a:round/>
            <a:headEnd type="none" w="med" len="med"/>
            <a:tailEnd type="arrow"/>
          </a:ln>
          <a:effectLst/>
        </p:spPr>
      </p:cxnSp>
      <p:sp>
        <p:nvSpPr>
          <p:cNvPr id="15" name="テキスト ボックス 14"/>
          <p:cNvSpPr txBox="1"/>
          <p:nvPr/>
        </p:nvSpPr>
        <p:spPr>
          <a:xfrm>
            <a:off x="4943686" y="1102271"/>
            <a:ext cx="4743798" cy="954107"/>
          </a:xfrm>
          <a:prstGeom prst="rect">
            <a:avLst/>
          </a:prstGeom>
          <a:noFill/>
        </p:spPr>
        <p:txBody>
          <a:bodyPr wrap="square" rtlCol="0">
            <a:spAutoFit/>
          </a:bodyPr>
          <a:lstStyle/>
          <a:p>
            <a:r>
              <a:rPr kumimoji="1" lang="ja-JP" altLang="en-US" sz="2800" dirty="0" smtClean="0">
                <a:solidFill>
                  <a:srgbClr val="00B050"/>
                </a:solidFill>
              </a:rPr>
              <a:t>グースヘンシェンシフト量の変化による光路長の変化</a:t>
            </a:r>
            <a:endParaRPr kumimoji="1" lang="ja-JP" altLang="en-US" sz="2800" dirty="0">
              <a:solidFill>
                <a:srgbClr val="00B050"/>
              </a:solidFill>
            </a:endParaRPr>
          </a:p>
        </p:txBody>
      </p:sp>
    </p:spTree>
    <p:extLst>
      <p:ext uri="{BB962C8B-B14F-4D97-AF65-F5344CB8AC3E}">
        <p14:creationId xmlns:p14="http://schemas.microsoft.com/office/powerpoint/2010/main" val="4006719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17" y="4057073"/>
            <a:ext cx="6019056" cy="148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88504" y="836711"/>
            <a:ext cx="5040560" cy="646331"/>
          </a:xfrm>
          <a:prstGeom prst="rect">
            <a:avLst/>
          </a:prstGeom>
          <a:noFill/>
        </p:spPr>
        <p:txBody>
          <a:bodyPr wrap="square" rtlCol="0">
            <a:spAutoFit/>
          </a:bodyPr>
          <a:lstStyle/>
          <a:p>
            <a:r>
              <a:rPr lang="ja-JP" altLang="en-US" sz="3600" dirty="0" smtClean="0"/>
              <a:t>センサー部の構造</a:t>
            </a:r>
            <a:endParaRPr kumimoji="1" lang="ja-JP" altLang="en-US" sz="3600" dirty="0"/>
          </a:p>
        </p:txBody>
      </p:sp>
      <p:cxnSp>
        <p:nvCxnSpPr>
          <p:cNvPr id="4" name="直線コネクタ 3"/>
          <p:cNvCxnSpPr/>
          <p:nvPr/>
        </p:nvCxnSpPr>
        <p:spPr bwMode="auto">
          <a:xfrm>
            <a:off x="3394309" y="5032340"/>
            <a:ext cx="2664296" cy="0"/>
          </a:xfrm>
          <a:prstGeom prst="line">
            <a:avLst/>
          </a:prstGeom>
          <a:noFill/>
          <a:ln w="76200" cap="flat" cmpd="sng" algn="ctr">
            <a:solidFill>
              <a:srgbClr val="FF0000"/>
            </a:solidFill>
            <a:prstDash val="solid"/>
            <a:round/>
            <a:headEnd type="none" w="med" len="med"/>
            <a:tailEnd type="none" w="med" len="med"/>
          </a:ln>
          <a:effectLst/>
        </p:spPr>
      </p:cxnSp>
      <p:cxnSp>
        <p:nvCxnSpPr>
          <p:cNvPr id="6" name="直線コネクタ 5"/>
          <p:cNvCxnSpPr/>
          <p:nvPr/>
        </p:nvCxnSpPr>
        <p:spPr bwMode="auto">
          <a:xfrm flipH="1">
            <a:off x="2588629" y="5032340"/>
            <a:ext cx="805680" cy="0"/>
          </a:xfrm>
          <a:prstGeom prst="line">
            <a:avLst/>
          </a:prstGeom>
          <a:noFill/>
          <a:ln w="38100" cap="flat" cmpd="sng" algn="ctr">
            <a:solidFill>
              <a:srgbClr val="0070C0"/>
            </a:solidFill>
            <a:prstDash val="solid"/>
            <a:round/>
            <a:headEnd type="none" w="med" len="med"/>
            <a:tailEnd type="none" w="med" len="med"/>
          </a:ln>
          <a:effectLst/>
        </p:spPr>
      </p:cxnSp>
      <p:cxnSp>
        <p:nvCxnSpPr>
          <p:cNvPr id="13" name="直線コネクタ 12"/>
          <p:cNvCxnSpPr/>
          <p:nvPr/>
        </p:nvCxnSpPr>
        <p:spPr bwMode="auto">
          <a:xfrm flipH="1">
            <a:off x="6058605" y="5032340"/>
            <a:ext cx="720080" cy="0"/>
          </a:xfrm>
          <a:prstGeom prst="line">
            <a:avLst/>
          </a:prstGeom>
          <a:noFill/>
          <a:ln w="38100" cap="flat" cmpd="sng" algn="ctr">
            <a:solidFill>
              <a:srgbClr val="0070C0"/>
            </a:solidFill>
            <a:prstDash val="solid"/>
            <a:round/>
            <a:headEnd type="none" w="med" len="med"/>
            <a:tailEnd type="none" w="med" len="med"/>
          </a:ln>
          <a:effectLst/>
        </p:spPr>
      </p:cxnSp>
      <p:cxnSp>
        <p:nvCxnSpPr>
          <p:cNvPr id="17" name="直線コネクタ 16"/>
          <p:cNvCxnSpPr/>
          <p:nvPr/>
        </p:nvCxnSpPr>
        <p:spPr bwMode="auto">
          <a:xfrm flipH="1">
            <a:off x="946037" y="5032340"/>
            <a:ext cx="877688" cy="0"/>
          </a:xfrm>
          <a:prstGeom prst="line">
            <a:avLst/>
          </a:prstGeom>
          <a:noFill/>
          <a:ln w="38100" cap="flat" cmpd="sng" algn="ctr">
            <a:solidFill>
              <a:srgbClr val="0070C0"/>
            </a:solidFill>
            <a:prstDash val="solid"/>
            <a:round/>
            <a:headEnd type="none" w="med" len="med"/>
            <a:tailEnd type="none" w="med" len="med"/>
          </a:ln>
          <a:effectLst/>
        </p:spPr>
      </p:cxnSp>
      <p:cxnSp>
        <p:nvCxnSpPr>
          <p:cNvPr id="18" name="直線コネクタ 17"/>
          <p:cNvCxnSpPr/>
          <p:nvPr/>
        </p:nvCxnSpPr>
        <p:spPr bwMode="auto">
          <a:xfrm flipH="1">
            <a:off x="7570773" y="5032340"/>
            <a:ext cx="877688" cy="0"/>
          </a:xfrm>
          <a:prstGeom prst="line">
            <a:avLst/>
          </a:prstGeom>
          <a:noFill/>
          <a:ln w="38100" cap="flat" cmpd="sng" algn="ctr">
            <a:solidFill>
              <a:srgbClr val="0070C0"/>
            </a:solidFill>
            <a:prstDash val="solid"/>
            <a:round/>
            <a:headEnd type="none" w="med" len="med"/>
            <a:tailEnd type="none" w="med" len="med"/>
          </a:ln>
          <a:effectLst/>
        </p:spPr>
      </p:cxnSp>
      <p:cxnSp>
        <p:nvCxnSpPr>
          <p:cNvPr id="19" name="直線矢印コネクタ 18"/>
          <p:cNvCxnSpPr/>
          <p:nvPr/>
        </p:nvCxnSpPr>
        <p:spPr bwMode="auto">
          <a:xfrm flipH="1" flipV="1">
            <a:off x="4996487" y="5176356"/>
            <a:ext cx="540060" cy="1152128"/>
          </a:xfrm>
          <a:prstGeom prst="straightConnector1">
            <a:avLst/>
          </a:prstGeom>
          <a:noFill/>
          <a:ln w="57150" cap="flat" cmpd="sng" algn="ctr">
            <a:solidFill>
              <a:srgbClr val="FF0000"/>
            </a:solidFill>
            <a:prstDash val="solid"/>
            <a:round/>
            <a:headEnd type="none" w="med" len="med"/>
            <a:tailEnd type="arrow"/>
          </a:ln>
          <a:effectLst/>
        </p:spPr>
      </p:cxnSp>
      <p:sp>
        <p:nvSpPr>
          <p:cNvPr id="20" name="テキスト ボックス 19"/>
          <p:cNvSpPr txBox="1"/>
          <p:nvPr/>
        </p:nvSpPr>
        <p:spPr>
          <a:xfrm>
            <a:off x="4726457" y="6308311"/>
            <a:ext cx="1872208" cy="400110"/>
          </a:xfrm>
          <a:prstGeom prst="rect">
            <a:avLst/>
          </a:prstGeom>
          <a:noFill/>
        </p:spPr>
        <p:txBody>
          <a:bodyPr wrap="square" rtlCol="0">
            <a:spAutoFit/>
          </a:bodyPr>
          <a:lstStyle/>
          <a:p>
            <a:r>
              <a:rPr kumimoji="1" lang="en-US" altLang="ja-JP" dirty="0" err="1" smtClean="0"/>
              <a:t>cladlessMMF</a:t>
            </a:r>
            <a:endParaRPr kumimoji="1" lang="ja-JP" altLang="en-US" dirty="0"/>
          </a:p>
        </p:txBody>
      </p:sp>
      <p:cxnSp>
        <p:nvCxnSpPr>
          <p:cNvPr id="22" name="直線矢印コネクタ 21"/>
          <p:cNvCxnSpPr/>
          <p:nvPr/>
        </p:nvCxnSpPr>
        <p:spPr bwMode="auto">
          <a:xfrm flipV="1">
            <a:off x="3027473" y="5176356"/>
            <a:ext cx="78804" cy="864096"/>
          </a:xfrm>
          <a:prstGeom prst="straightConnector1">
            <a:avLst/>
          </a:prstGeom>
          <a:noFill/>
          <a:ln w="57150" cap="flat" cmpd="sng" algn="ctr">
            <a:solidFill>
              <a:srgbClr val="0070C0"/>
            </a:solidFill>
            <a:prstDash val="solid"/>
            <a:round/>
            <a:headEnd type="none" w="med" len="med"/>
            <a:tailEnd type="arrow"/>
          </a:ln>
          <a:effectLst/>
        </p:spPr>
      </p:cxnSp>
      <p:cxnSp>
        <p:nvCxnSpPr>
          <p:cNvPr id="24" name="直線矢印コネクタ 23"/>
          <p:cNvCxnSpPr/>
          <p:nvPr/>
        </p:nvCxnSpPr>
        <p:spPr bwMode="auto">
          <a:xfrm flipV="1">
            <a:off x="3250293" y="5176356"/>
            <a:ext cx="3168352" cy="864096"/>
          </a:xfrm>
          <a:prstGeom prst="straightConnector1">
            <a:avLst/>
          </a:prstGeom>
          <a:noFill/>
          <a:ln w="57150" cap="flat" cmpd="sng" algn="ctr">
            <a:solidFill>
              <a:srgbClr val="0070C0"/>
            </a:solidFill>
            <a:prstDash val="solid"/>
            <a:round/>
            <a:headEnd type="none" w="med" len="med"/>
            <a:tailEnd type="arrow"/>
          </a:ln>
          <a:effectLst/>
        </p:spPr>
      </p:cxnSp>
      <p:sp>
        <p:nvSpPr>
          <p:cNvPr id="26" name="テキスト ボックス 25"/>
          <p:cNvSpPr txBox="1"/>
          <p:nvPr/>
        </p:nvSpPr>
        <p:spPr>
          <a:xfrm>
            <a:off x="2710233" y="5996565"/>
            <a:ext cx="792088" cy="400110"/>
          </a:xfrm>
          <a:prstGeom prst="rect">
            <a:avLst/>
          </a:prstGeom>
          <a:noFill/>
        </p:spPr>
        <p:txBody>
          <a:bodyPr wrap="square" rtlCol="0">
            <a:spAutoFit/>
          </a:bodyPr>
          <a:lstStyle/>
          <a:p>
            <a:r>
              <a:rPr kumimoji="1" lang="en-US" altLang="ja-JP" smtClean="0"/>
              <a:t>SMF</a:t>
            </a:r>
            <a:endParaRPr kumimoji="1" lang="ja-JP" altLang="en-US" dirty="0"/>
          </a:p>
        </p:txBody>
      </p:sp>
      <p:sp>
        <p:nvSpPr>
          <p:cNvPr id="27" name="左中かっこ 26"/>
          <p:cNvSpPr/>
          <p:nvPr/>
        </p:nvSpPr>
        <p:spPr bwMode="auto">
          <a:xfrm rot="5400000">
            <a:off x="4288632" y="-129645"/>
            <a:ext cx="672402" cy="6120680"/>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8" name="テキスト ボックス 27"/>
          <p:cNvSpPr txBox="1"/>
          <p:nvPr/>
        </p:nvSpPr>
        <p:spPr>
          <a:xfrm>
            <a:off x="3728864" y="2042841"/>
            <a:ext cx="1800200" cy="523220"/>
          </a:xfrm>
          <a:prstGeom prst="rect">
            <a:avLst/>
          </a:prstGeom>
          <a:noFill/>
        </p:spPr>
        <p:txBody>
          <a:bodyPr wrap="square" rtlCol="0">
            <a:spAutoFit/>
          </a:bodyPr>
          <a:lstStyle/>
          <a:p>
            <a:pPr algn="ctr"/>
            <a:r>
              <a:rPr kumimoji="1" lang="ja-JP" altLang="en-US" sz="2800" dirty="0" smtClean="0"/>
              <a:t>ガラス管</a:t>
            </a:r>
            <a:endParaRPr kumimoji="1" lang="ja-JP" altLang="en-US" sz="2800" dirty="0"/>
          </a:p>
        </p:txBody>
      </p:sp>
    </p:spTree>
    <p:extLst>
      <p:ext uri="{BB962C8B-B14F-4D97-AF65-F5344CB8AC3E}">
        <p14:creationId xmlns:p14="http://schemas.microsoft.com/office/powerpoint/2010/main" val="24406596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8504" y="836712"/>
            <a:ext cx="9073008" cy="646331"/>
          </a:xfrm>
          <a:prstGeom prst="rect">
            <a:avLst/>
          </a:prstGeom>
          <a:noFill/>
        </p:spPr>
        <p:txBody>
          <a:bodyPr wrap="square" rtlCol="0">
            <a:spAutoFit/>
          </a:bodyPr>
          <a:lstStyle/>
          <a:p>
            <a:r>
              <a:rPr lang="ja-JP" altLang="en-US" sz="3600" dirty="0" smtClean="0"/>
              <a:t>マルチモード干渉センサーの性能評価</a:t>
            </a:r>
            <a:endParaRPr kumimoji="1" lang="en-US" altLang="ja-JP" sz="3600" dirty="0" smtClean="0"/>
          </a:p>
        </p:txBody>
      </p:sp>
      <p:sp>
        <p:nvSpPr>
          <p:cNvPr id="3" name="テキスト ボックス 2"/>
          <p:cNvSpPr txBox="1"/>
          <p:nvPr/>
        </p:nvSpPr>
        <p:spPr>
          <a:xfrm>
            <a:off x="4279032" y="1628800"/>
            <a:ext cx="5616624" cy="954107"/>
          </a:xfrm>
          <a:prstGeom prst="rect">
            <a:avLst/>
          </a:prstGeom>
          <a:noFill/>
        </p:spPr>
        <p:txBody>
          <a:bodyPr wrap="square" rtlCol="0">
            <a:spAutoFit/>
          </a:bodyPr>
          <a:lstStyle/>
          <a:p>
            <a:r>
              <a:rPr kumimoji="1" lang="en-US" altLang="ja-JP" sz="2800" dirty="0" smtClean="0"/>
              <a:t>4</a:t>
            </a:r>
            <a:r>
              <a:rPr lang="ja-JP" altLang="en-US" sz="2800" dirty="0" smtClean="0"/>
              <a:t>次の干渉が波長</a:t>
            </a:r>
            <a:r>
              <a:rPr lang="en-US" altLang="ja-JP" sz="2800" dirty="0" smtClean="0"/>
              <a:t>1560nm</a:t>
            </a:r>
            <a:r>
              <a:rPr lang="ja-JP" altLang="en-US" sz="2800" dirty="0" smtClean="0"/>
              <a:t>付近に出るように</a:t>
            </a:r>
            <a:r>
              <a:rPr lang="en-US" altLang="ja-JP" sz="2800" dirty="0" smtClean="0"/>
              <a:t>MMI</a:t>
            </a:r>
            <a:r>
              <a:rPr lang="ja-JP" altLang="en-US" sz="2800" dirty="0" smtClean="0"/>
              <a:t>センサー</a:t>
            </a:r>
            <a:r>
              <a:rPr lang="ja-JP" altLang="en-US" sz="2800" dirty="0" smtClean="0"/>
              <a:t>を設計</a:t>
            </a:r>
            <a:endParaRPr kumimoji="1" lang="ja-JP" alt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17" y="1656325"/>
            <a:ext cx="8064896" cy="52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540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徳大スライドテーマ">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1105</TotalTime>
  <Words>3497</Words>
  <Application>Microsoft Office PowerPoint</Application>
  <PresentationFormat>A4 210 x 297 mm</PresentationFormat>
  <Paragraphs>378</Paragraphs>
  <Slides>26</Slides>
  <Notes>22</Notes>
  <HiddenSlides>9</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徳大スライドテーマ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k-nagai</dc:creator>
  <cp:lastModifiedBy>k-nagai</cp:lastModifiedBy>
  <cp:revision>69</cp:revision>
  <dcterms:created xsi:type="dcterms:W3CDTF">2016-01-01T10:32:17Z</dcterms:created>
  <dcterms:modified xsi:type="dcterms:W3CDTF">2016-01-04T15:16:03Z</dcterms:modified>
</cp:coreProperties>
</file>